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1" r:id="rId1"/>
  </p:sldMasterIdLst>
  <p:notesMasterIdLst>
    <p:notesMasterId r:id="rId21"/>
  </p:notesMasterIdLst>
  <p:sldIdLst>
    <p:sldId id="274" r:id="rId2"/>
    <p:sldId id="264" r:id="rId3"/>
    <p:sldId id="259" r:id="rId4"/>
    <p:sldId id="275" r:id="rId5"/>
    <p:sldId id="263" r:id="rId6"/>
    <p:sldId id="272" r:id="rId7"/>
    <p:sldId id="276" r:id="rId8"/>
    <p:sldId id="279" r:id="rId9"/>
    <p:sldId id="278" r:id="rId10"/>
    <p:sldId id="281" r:id="rId11"/>
    <p:sldId id="277" r:id="rId12"/>
    <p:sldId id="266" r:id="rId13"/>
    <p:sldId id="267" r:id="rId14"/>
    <p:sldId id="282" r:id="rId15"/>
    <p:sldId id="280" r:id="rId16"/>
    <p:sldId id="268" r:id="rId17"/>
    <p:sldId id="269" r:id="rId18"/>
    <p:sldId id="270" r:id="rId19"/>
    <p:sldId id="27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42" d="100"/>
          <a:sy n="42" d="100"/>
        </p:scale>
        <p:origin x="1314" y="4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3C4729-0A02-4FE1-95B3-57848F3A6FD6}" type="doc">
      <dgm:prSet loTypeId="urn:microsoft.com/office/officeart/2005/8/layout/cycle4" loCatId="relationship" qsTypeId="urn:microsoft.com/office/officeart/2005/8/quickstyle/simple1" qsCatId="simple" csTypeId="urn:microsoft.com/office/officeart/2005/8/colors/accent1_2" csCatId="accent1" phldr="1"/>
      <dgm:spPr/>
      <dgm:t>
        <a:bodyPr/>
        <a:lstStyle/>
        <a:p>
          <a:endParaRPr lang="en-US"/>
        </a:p>
      </dgm:t>
    </dgm:pt>
    <dgm:pt modelId="{BF15350C-EEA7-49A1-99A7-1B5D3B085070}">
      <dgm:prSet phldrT="[Text]"/>
      <dgm:spPr>
        <a:solidFill>
          <a:srgbClr val="FFFF00"/>
        </a:solidFill>
      </dgm:spPr>
      <dgm:t>
        <a:bodyPr/>
        <a:lstStyle/>
        <a:p>
          <a:r>
            <a:rPr lang="en-US" dirty="0"/>
            <a:t>1 Lead faculty</a:t>
          </a:r>
        </a:p>
        <a:p>
          <a:r>
            <a:rPr lang="en-US" dirty="0"/>
            <a:t>1 Adjunct faculty</a:t>
          </a:r>
        </a:p>
        <a:p>
          <a:r>
            <a:rPr lang="en-US" dirty="0"/>
            <a:t>2 TA’s</a:t>
          </a:r>
        </a:p>
      </dgm:t>
    </dgm:pt>
    <dgm:pt modelId="{C054AF04-AF6E-42FB-BCF7-E77CFA7452E4}" type="parTrans" cxnId="{1A04FE41-2F95-44FF-A762-6EC073520E32}">
      <dgm:prSet/>
      <dgm:spPr/>
      <dgm:t>
        <a:bodyPr/>
        <a:lstStyle/>
        <a:p>
          <a:endParaRPr lang="en-US"/>
        </a:p>
      </dgm:t>
    </dgm:pt>
    <dgm:pt modelId="{9AE1D238-89EC-44E9-8187-C10E9697AFD3}" type="sibTrans" cxnId="{1A04FE41-2F95-44FF-A762-6EC073520E32}">
      <dgm:prSet/>
      <dgm:spPr/>
      <dgm:t>
        <a:bodyPr/>
        <a:lstStyle/>
        <a:p>
          <a:endParaRPr lang="en-US"/>
        </a:p>
      </dgm:t>
    </dgm:pt>
    <dgm:pt modelId="{C9589503-A990-4967-A197-8E1DACCAAE23}">
      <dgm:prSet phldrT="[Text]"/>
      <dgm:spPr/>
      <dgm:t>
        <a:bodyPr/>
        <a:lstStyle/>
        <a:p>
          <a:endParaRPr lang="en-US" dirty="0"/>
        </a:p>
      </dgm:t>
    </dgm:pt>
    <dgm:pt modelId="{3A934BDB-E917-4DBF-B52A-CFD8BE265982}" type="parTrans" cxnId="{35456C73-A920-4647-BEE1-3293B4F6F090}">
      <dgm:prSet/>
      <dgm:spPr/>
      <dgm:t>
        <a:bodyPr/>
        <a:lstStyle/>
        <a:p>
          <a:endParaRPr lang="en-US"/>
        </a:p>
      </dgm:t>
    </dgm:pt>
    <dgm:pt modelId="{BAE1E5ED-D1D8-4805-AFA1-CA69D22F406A}" type="sibTrans" cxnId="{35456C73-A920-4647-BEE1-3293B4F6F090}">
      <dgm:prSet/>
      <dgm:spPr/>
      <dgm:t>
        <a:bodyPr/>
        <a:lstStyle/>
        <a:p>
          <a:endParaRPr lang="en-US"/>
        </a:p>
      </dgm:t>
    </dgm:pt>
    <dgm:pt modelId="{DC145466-24BE-48D7-9B70-3033C073406D}">
      <dgm:prSet phldrT="[Text]"/>
      <dgm:spPr>
        <a:solidFill>
          <a:srgbClr val="92D050"/>
        </a:solidFill>
      </dgm:spPr>
      <dgm:t>
        <a:bodyPr/>
        <a:lstStyle/>
        <a:p>
          <a:r>
            <a:rPr lang="en-US" dirty="0"/>
            <a:t>1 Lead faculty</a:t>
          </a:r>
        </a:p>
        <a:p>
          <a:r>
            <a:rPr lang="en-US" dirty="0"/>
            <a:t>1 Adjunct faculty</a:t>
          </a:r>
        </a:p>
        <a:p>
          <a:r>
            <a:rPr lang="en-US" dirty="0"/>
            <a:t>2 TA’s</a:t>
          </a:r>
        </a:p>
      </dgm:t>
    </dgm:pt>
    <dgm:pt modelId="{AFFFD5E2-A7CD-459B-97E4-1436782E1D23}" type="parTrans" cxnId="{212FF8C1-65B2-4AC4-9E06-3E9B4F8B29DD}">
      <dgm:prSet/>
      <dgm:spPr/>
      <dgm:t>
        <a:bodyPr/>
        <a:lstStyle/>
        <a:p>
          <a:endParaRPr lang="en-US"/>
        </a:p>
      </dgm:t>
    </dgm:pt>
    <dgm:pt modelId="{866236AC-647B-41D9-870A-7F88178E4F8A}" type="sibTrans" cxnId="{212FF8C1-65B2-4AC4-9E06-3E9B4F8B29DD}">
      <dgm:prSet/>
      <dgm:spPr/>
      <dgm:t>
        <a:bodyPr/>
        <a:lstStyle/>
        <a:p>
          <a:endParaRPr lang="en-US"/>
        </a:p>
      </dgm:t>
    </dgm:pt>
    <dgm:pt modelId="{643F0E3E-ACAA-4993-9725-5D25851B2907}">
      <dgm:prSet phldrT="[Text]"/>
      <dgm:spPr/>
      <dgm:t>
        <a:bodyPr/>
        <a:lstStyle/>
        <a:p>
          <a:r>
            <a:rPr lang="en-US" dirty="0"/>
            <a:t>18 students divided into 2 breakout rooms</a:t>
          </a:r>
        </a:p>
      </dgm:t>
    </dgm:pt>
    <dgm:pt modelId="{94A67713-91F0-4980-B5E7-CD3FC0901D7A}" type="parTrans" cxnId="{089969E0-6234-4FC0-8E73-D05B44E77F7E}">
      <dgm:prSet/>
      <dgm:spPr/>
      <dgm:t>
        <a:bodyPr/>
        <a:lstStyle/>
        <a:p>
          <a:endParaRPr lang="en-US"/>
        </a:p>
      </dgm:t>
    </dgm:pt>
    <dgm:pt modelId="{633B37C5-3CA4-4459-AFE6-71B2D704EC8C}" type="sibTrans" cxnId="{089969E0-6234-4FC0-8E73-D05B44E77F7E}">
      <dgm:prSet/>
      <dgm:spPr/>
      <dgm:t>
        <a:bodyPr/>
        <a:lstStyle/>
        <a:p>
          <a:endParaRPr lang="en-US"/>
        </a:p>
      </dgm:t>
    </dgm:pt>
    <dgm:pt modelId="{CA175EF7-B137-47DF-8CD5-B3137736C1B4}">
      <dgm:prSet phldrT="[Text]"/>
      <dgm:spPr>
        <a:solidFill>
          <a:srgbClr val="00B050"/>
        </a:solidFill>
      </dgm:spPr>
      <dgm:t>
        <a:bodyPr/>
        <a:lstStyle/>
        <a:p>
          <a:r>
            <a:rPr lang="en-US" dirty="0"/>
            <a:t>1 Lead faculty</a:t>
          </a:r>
        </a:p>
        <a:p>
          <a:r>
            <a:rPr lang="en-US" dirty="0"/>
            <a:t>1 Adjunct faculty</a:t>
          </a:r>
        </a:p>
        <a:p>
          <a:r>
            <a:rPr lang="en-US" dirty="0"/>
            <a:t>2 TA’s</a:t>
          </a:r>
        </a:p>
      </dgm:t>
    </dgm:pt>
    <dgm:pt modelId="{A7910811-40BC-4970-B4E7-04651B82DF69}" type="parTrans" cxnId="{3C94E3EF-B1B4-42F0-8309-CADC7AE6834C}">
      <dgm:prSet/>
      <dgm:spPr/>
      <dgm:t>
        <a:bodyPr/>
        <a:lstStyle/>
        <a:p>
          <a:endParaRPr lang="en-US"/>
        </a:p>
      </dgm:t>
    </dgm:pt>
    <dgm:pt modelId="{27CDCB1C-8C74-4056-A81D-E0B07033B935}" type="sibTrans" cxnId="{3C94E3EF-B1B4-42F0-8309-CADC7AE6834C}">
      <dgm:prSet/>
      <dgm:spPr/>
      <dgm:t>
        <a:bodyPr/>
        <a:lstStyle/>
        <a:p>
          <a:endParaRPr lang="en-US"/>
        </a:p>
      </dgm:t>
    </dgm:pt>
    <dgm:pt modelId="{17A3BCCB-49CE-4A65-AF52-50356710FE39}">
      <dgm:prSet phldrT="[Text]"/>
      <dgm:spPr/>
      <dgm:t>
        <a:bodyPr/>
        <a:lstStyle/>
        <a:p>
          <a:r>
            <a:rPr lang="en-US" dirty="0"/>
            <a:t>18 students divided into 2 breakout rooms</a:t>
          </a:r>
        </a:p>
      </dgm:t>
    </dgm:pt>
    <dgm:pt modelId="{3D0CB893-05DF-45F1-9740-07EC1B6C033C}" type="parTrans" cxnId="{7756FF20-B525-4208-BE78-A86051CFD7E6}">
      <dgm:prSet/>
      <dgm:spPr/>
      <dgm:t>
        <a:bodyPr/>
        <a:lstStyle/>
        <a:p>
          <a:endParaRPr lang="en-US"/>
        </a:p>
      </dgm:t>
    </dgm:pt>
    <dgm:pt modelId="{310FC5A3-2D6C-4C3B-A691-6FDB89107D18}" type="sibTrans" cxnId="{7756FF20-B525-4208-BE78-A86051CFD7E6}">
      <dgm:prSet/>
      <dgm:spPr/>
      <dgm:t>
        <a:bodyPr/>
        <a:lstStyle/>
        <a:p>
          <a:endParaRPr lang="en-US"/>
        </a:p>
      </dgm:t>
    </dgm:pt>
    <dgm:pt modelId="{88779ECA-5B47-4307-A281-15131D400C9C}">
      <dgm:prSet phldrT="[Text]"/>
      <dgm:spPr>
        <a:solidFill>
          <a:srgbClr val="00B0F0"/>
        </a:solidFill>
      </dgm:spPr>
      <dgm:t>
        <a:bodyPr/>
        <a:lstStyle/>
        <a:p>
          <a:r>
            <a:rPr lang="en-US" dirty="0"/>
            <a:t>1 Lead faculty</a:t>
          </a:r>
        </a:p>
        <a:p>
          <a:r>
            <a:rPr lang="en-US" dirty="0"/>
            <a:t>1 Adjunct faculty</a:t>
          </a:r>
        </a:p>
        <a:p>
          <a:r>
            <a:rPr lang="en-US" dirty="0"/>
            <a:t>2 TA’s</a:t>
          </a:r>
        </a:p>
      </dgm:t>
    </dgm:pt>
    <dgm:pt modelId="{F9FB4271-7930-46B9-97E0-8C785C6BBB4F}" type="parTrans" cxnId="{2A9F71BA-5BA5-4F55-985A-12F494238275}">
      <dgm:prSet/>
      <dgm:spPr/>
      <dgm:t>
        <a:bodyPr/>
        <a:lstStyle/>
        <a:p>
          <a:endParaRPr lang="en-US"/>
        </a:p>
      </dgm:t>
    </dgm:pt>
    <dgm:pt modelId="{0DFD3B3A-C726-422E-8794-74425586F80A}" type="sibTrans" cxnId="{2A9F71BA-5BA5-4F55-985A-12F494238275}">
      <dgm:prSet/>
      <dgm:spPr/>
      <dgm:t>
        <a:bodyPr/>
        <a:lstStyle/>
        <a:p>
          <a:endParaRPr lang="en-US"/>
        </a:p>
      </dgm:t>
    </dgm:pt>
    <dgm:pt modelId="{53CB6344-188A-4AAD-847E-6657BEFC0499}">
      <dgm:prSet phldrT="[Text]"/>
      <dgm:spPr/>
      <dgm:t>
        <a:bodyPr/>
        <a:lstStyle/>
        <a:p>
          <a:r>
            <a:rPr lang="en-US" dirty="0"/>
            <a:t>18 students divided into 2 breakout rooms</a:t>
          </a:r>
        </a:p>
      </dgm:t>
    </dgm:pt>
    <dgm:pt modelId="{138DFC1C-65CF-475A-AD19-5D1A3B4A86D2}" type="parTrans" cxnId="{B9FCEBA1-306D-4D1B-A161-AC69D12A6706}">
      <dgm:prSet/>
      <dgm:spPr/>
      <dgm:t>
        <a:bodyPr/>
        <a:lstStyle/>
        <a:p>
          <a:endParaRPr lang="en-US"/>
        </a:p>
      </dgm:t>
    </dgm:pt>
    <dgm:pt modelId="{839C0132-5C9C-4344-9307-E73F442AE2B8}" type="sibTrans" cxnId="{B9FCEBA1-306D-4D1B-A161-AC69D12A6706}">
      <dgm:prSet/>
      <dgm:spPr/>
      <dgm:t>
        <a:bodyPr/>
        <a:lstStyle/>
        <a:p>
          <a:endParaRPr lang="en-US"/>
        </a:p>
      </dgm:t>
    </dgm:pt>
    <dgm:pt modelId="{EBC8C2FA-283C-4D77-9BC3-E3F3E2968BC9}">
      <dgm:prSet/>
      <dgm:spPr/>
      <dgm:t>
        <a:bodyPr/>
        <a:lstStyle/>
        <a:p>
          <a:r>
            <a:rPr lang="en-US" dirty="0"/>
            <a:t>15 students divided into 2 breakout rooms</a:t>
          </a:r>
        </a:p>
      </dgm:t>
    </dgm:pt>
    <dgm:pt modelId="{E445763E-B3B6-4AD6-8960-8514676A7056}" type="parTrans" cxnId="{1F39E514-579D-459F-BA1F-0C9CA7E07247}">
      <dgm:prSet/>
      <dgm:spPr/>
      <dgm:t>
        <a:bodyPr/>
        <a:lstStyle/>
        <a:p>
          <a:endParaRPr lang="en-US"/>
        </a:p>
      </dgm:t>
    </dgm:pt>
    <dgm:pt modelId="{4AE49E31-2E65-4F51-B27F-016D6B341D75}" type="sibTrans" cxnId="{1F39E514-579D-459F-BA1F-0C9CA7E07247}">
      <dgm:prSet/>
      <dgm:spPr/>
      <dgm:t>
        <a:bodyPr/>
        <a:lstStyle/>
        <a:p>
          <a:endParaRPr lang="en-US"/>
        </a:p>
      </dgm:t>
    </dgm:pt>
    <dgm:pt modelId="{EE3A2F3C-FA66-4891-BF79-960897B1A9CA}" type="pres">
      <dgm:prSet presAssocID="{2C3C4729-0A02-4FE1-95B3-57848F3A6FD6}" presName="cycleMatrixDiagram" presStyleCnt="0">
        <dgm:presLayoutVars>
          <dgm:chMax val="1"/>
          <dgm:dir/>
          <dgm:animLvl val="lvl"/>
          <dgm:resizeHandles val="exact"/>
        </dgm:presLayoutVars>
      </dgm:prSet>
      <dgm:spPr/>
    </dgm:pt>
    <dgm:pt modelId="{C285A10F-E159-4E27-860E-33A2471946D9}" type="pres">
      <dgm:prSet presAssocID="{2C3C4729-0A02-4FE1-95B3-57848F3A6FD6}" presName="children" presStyleCnt="0"/>
      <dgm:spPr/>
    </dgm:pt>
    <dgm:pt modelId="{B7D42F1B-75AA-45D8-A9C5-B6FCF59833C5}" type="pres">
      <dgm:prSet presAssocID="{2C3C4729-0A02-4FE1-95B3-57848F3A6FD6}" presName="child1group" presStyleCnt="0"/>
      <dgm:spPr/>
    </dgm:pt>
    <dgm:pt modelId="{D149D5EC-B4AB-44BD-B16A-217D53E30DF1}" type="pres">
      <dgm:prSet presAssocID="{2C3C4729-0A02-4FE1-95B3-57848F3A6FD6}" presName="child1" presStyleLbl="bgAcc1" presStyleIdx="0" presStyleCnt="4"/>
      <dgm:spPr/>
    </dgm:pt>
    <dgm:pt modelId="{32D92262-9BCD-4FD3-B3BD-7F6C87AF13C7}" type="pres">
      <dgm:prSet presAssocID="{2C3C4729-0A02-4FE1-95B3-57848F3A6FD6}" presName="child1Text" presStyleLbl="bgAcc1" presStyleIdx="0" presStyleCnt="4">
        <dgm:presLayoutVars>
          <dgm:bulletEnabled val="1"/>
        </dgm:presLayoutVars>
      </dgm:prSet>
      <dgm:spPr/>
    </dgm:pt>
    <dgm:pt modelId="{D4B1F234-51F9-4819-863D-2D79577EE88E}" type="pres">
      <dgm:prSet presAssocID="{2C3C4729-0A02-4FE1-95B3-57848F3A6FD6}" presName="child2group" presStyleCnt="0"/>
      <dgm:spPr/>
    </dgm:pt>
    <dgm:pt modelId="{BEFB9A27-A543-4A33-B142-CC05EB4ACEF9}" type="pres">
      <dgm:prSet presAssocID="{2C3C4729-0A02-4FE1-95B3-57848F3A6FD6}" presName="child2" presStyleLbl="bgAcc1" presStyleIdx="1" presStyleCnt="4" custScaleX="103868" custScaleY="94719"/>
      <dgm:spPr/>
    </dgm:pt>
    <dgm:pt modelId="{7CCCA2DF-B5FA-45BA-8AE2-9B5821C2DA1F}" type="pres">
      <dgm:prSet presAssocID="{2C3C4729-0A02-4FE1-95B3-57848F3A6FD6}" presName="child2Text" presStyleLbl="bgAcc1" presStyleIdx="1" presStyleCnt="4">
        <dgm:presLayoutVars>
          <dgm:bulletEnabled val="1"/>
        </dgm:presLayoutVars>
      </dgm:prSet>
      <dgm:spPr/>
    </dgm:pt>
    <dgm:pt modelId="{D887872F-FE60-410C-943E-CEAAC76DA34B}" type="pres">
      <dgm:prSet presAssocID="{2C3C4729-0A02-4FE1-95B3-57848F3A6FD6}" presName="child3group" presStyleCnt="0"/>
      <dgm:spPr/>
    </dgm:pt>
    <dgm:pt modelId="{C7B5E8DC-76A0-4081-B532-98EF7471092F}" type="pres">
      <dgm:prSet presAssocID="{2C3C4729-0A02-4FE1-95B3-57848F3A6FD6}" presName="child3" presStyleLbl="bgAcc1" presStyleIdx="2" presStyleCnt="4" custLinFactNeighborX="-2295" custLinFactNeighborY="1329"/>
      <dgm:spPr/>
    </dgm:pt>
    <dgm:pt modelId="{5A95C60A-A8CE-4318-8E4A-7AAAF29AEBB9}" type="pres">
      <dgm:prSet presAssocID="{2C3C4729-0A02-4FE1-95B3-57848F3A6FD6}" presName="child3Text" presStyleLbl="bgAcc1" presStyleIdx="2" presStyleCnt="4">
        <dgm:presLayoutVars>
          <dgm:bulletEnabled val="1"/>
        </dgm:presLayoutVars>
      </dgm:prSet>
      <dgm:spPr/>
    </dgm:pt>
    <dgm:pt modelId="{C920DA7F-E91B-4B79-A9A8-C62CECCA5C5D}" type="pres">
      <dgm:prSet presAssocID="{2C3C4729-0A02-4FE1-95B3-57848F3A6FD6}" presName="child4group" presStyleCnt="0"/>
      <dgm:spPr/>
    </dgm:pt>
    <dgm:pt modelId="{E62FA402-CC8F-4878-9F24-8D553AF56673}" type="pres">
      <dgm:prSet presAssocID="{2C3C4729-0A02-4FE1-95B3-57848F3A6FD6}" presName="child4" presStyleLbl="bgAcc1" presStyleIdx="3" presStyleCnt="4"/>
      <dgm:spPr/>
    </dgm:pt>
    <dgm:pt modelId="{467DABC0-25E2-4D45-9E24-BF27472D9679}" type="pres">
      <dgm:prSet presAssocID="{2C3C4729-0A02-4FE1-95B3-57848F3A6FD6}" presName="child4Text" presStyleLbl="bgAcc1" presStyleIdx="3" presStyleCnt="4">
        <dgm:presLayoutVars>
          <dgm:bulletEnabled val="1"/>
        </dgm:presLayoutVars>
      </dgm:prSet>
      <dgm:spPr/>
    </dgm:pt>
    <dgm:pt modelId="{E8D66DD5-1A54-4CB9-AE58-DC6DBAEC7BD9}" type="pres">
      <dgm:prSet presAssocID="{2C3C4729-0A02-4FE1-95B3-57848F3A6FD6}" presName="childPlaceholder" presStyleCnt="0"/>
      <dgm:spPr/>
    </dgm:pt>
    <dgm:pt modelId="{3E953DA9-8AAF-4F56-9479-3C3A51674BD1}" type="pres">
      <dgm:prSet presAssocID="{2C3C4729-0A02-4FE1-95B3-57848F3A6FD6}" presName="circle" presStyleCnt="0"/>
      <dgm:spPr/>
    </dgm:pt>
    <dgm:pt modelId="{F50C1135-323B-430B-8603-A31BDEAC2319}" type="pres">
      <dgm:prSet presAssocID="{2C3C4729-0A02-4FE1-95B3-57848F3A6FD6}" presName="quadrant1" presStyleLbl="node1" presStyleIdx="0" presStyleCnt="4">
        <dgm:presLayoutVars>
          <dgm:chMax val="1"/>
          <dgm:bulletEnabled val="1"/>
        </dgm:presLayoutVars>
      </dgm:prSet>
      <dgm:spPr/>
    </dgm:pt>
    <dgm:pt modelId="{9548D33D-30F2-4733-A2D1-78DC26E0B7BA}" type="pres">
      <dgm:prSet presAssocID="{2C3C4729-0A02-4FE1-95B3-57848F3A6FD6}" presName="quadrant2" presStyleLbl="node1" presStyleIdx="1" presStyleCnt="4">
        <dgm:presLayoutVars>
          <dgm:chMax val="1"/>
          <dgm:bulletEnabled val="1"/>
        </dgm:presLayoutVars>
      </dgm:prSet>
      <dgm:spPr/>
    </dgm:pt>
    <dgm:pt modelId="{E449E471-0F98-4134-8C2A-0F82FA5DA815}" type="pres">
      <dgm:prSet presAssocID="{2C3C4729-0A02-4FE1-95B3-57848F3A6FD6}" presName="quadrant3" presStyleLbl="node1" presStyleIdx="2" presStyleCnt="4">
        <dgm:presLayoutVars>
          <dgm:chMax val="1"/>
          <dgm:bulletEnabled val="1"/>
        </dgm:presLayoutVars>
      </dgm:prSet>
      <dgm:spPr/>
    </dgm:pt>
    <dgm:pt modelId="{EC6A26DF-3D87-4EF8-81D6-9A164015027A}" type="pres">
      <dgm:prSet presAssocID="{2C3C4729-0A02-4FE1-95B3-57848F3A6FD6}" presName="quadrant4" presStyleLbl="node1" presStyleIdx="3" presStyleCnt="4">
        <dgm:presLayoutVars>
          <dgm:chMax val="1"/>
          <dgm:bulletEnabled val="1"/>
        </dgm:presLayoutVars>
      </dgm:prSet>
      <dgm:spPr/>
    </dgm:pt>
    <dgm:pt modelId="{6CD563A0-E4CA-4AEB-B106-F6B80B1C7A62}" type="pres">
      <dgm:prSet presAssocID="{2C3C4729-0A02-4FE1-95B3-57848F3A6FD6}" presName="quadrantPlaceholder" presStyleCnt="0"/>
      <dgm:spPr/>
    </dgm:pt>
    <dgm:pt modelId="{5E772F5C-688E-4BF2-BECD-7F3618E82BBA}" type="pres">
      <dgm:prSet presAssocID="{2C3C4729-0A02-4FE1-95B3-57848F3A6FD6}" presName="center1" presStyleLbl="fgShp" presStyleIdx="0" presStyleCnt="2"/>
      <dgm:spPr/>
    </dgm:pt>
    <dgm:pt modelId="{1A0CEA25-1340-4C31-8CDB-767CA1486178}" type="pres">
      <dgm:prSet presAssocID="{2C3C4729-0A02-4FE1-95B3-57848F3A6FD6}" presName="center2" presStyleLbl="fgShp" presStyleIdx="1" presStyleCnt="2"/>
      <dgm:spPr/>
    </dgm:pt>
  </dgm:ptLst>
  <dgm:cxnLst>
    <dgm:cxn modelId="{1F39E514-579D-459F-BA1F-0C9CA7E07247}" srcId="{BF15350C-EEA7-49A1-99A7-1B5D3B085070}" destId="{EBC8C2FA-283C-4D77-9BC3-E3F3E2968BC9}" srcOrd="1" destOrd="0" parTransId="{E445763E-B3B6-4AD6-8960-8514676A7056}" sibTransId="{4AE49E31-2E65-4F51-B27F-016D6B341D75}"/>
    <dgm:cxn modelId="{7756FF20-B525-4208-BE78-A86051CFD7E6}" srcId="{CA175EF7-B137-47DF-8CD5-B3137736C1B4}" destId="{17A3BCCB-49CE-4A65-AF52-50356710FE39}" srcOrd="0" destOrd="0" parTransId="{3D0CB893-05DF-45F1-9740-07EC1B6C033C}" sibTransId="{310FC5A3-2D6C-4C3B-A691-6FDB89107D18}"/>
    <dgm:cxn modelId="{3D51072A-EFB8-47B5-8AC8-2D2E18D1A26B}" type="presOf" srcId="{DC145466-24BE-48D7-9B70-3033C073406D}" destId="{9548D33D-30F2-4733-A2D1-78DC26E0B7BA}" srcOrd="0" destOrd="0" presId="urn:microsoft.com/office/officeart/2005/8/layout/cycle4"/>
    <dgm:cxn modelId="{7244EB2C-4145-4963-86A8-0E5CDCB3410E}" type="presOf" srcId="{2C3C4729-0A02-4FE1-95B3-57848F3A6FD6}" destId="{EE3A2F3C-FA66-4891-BF79-960897B1A9CA}" srcOrd="0" destOrd="0" presId="urn:microsoft.com/office/officeart/2005/8/layout/cycle4"/>
    <dgm:cxn modelId="{1A04FE41-2F95-44FF-A762-6EC073520E32}" srcId="{2C3C4729-0A02-4FE1-95B3-57848F3A6FD6}" destId="{BF15350C-EEA7-49A1-99A7-1B5D3B085070}" srcOrd="0" destOrd="0" parTransId="{C054AF04-AF6E-42FB-BCF7-E77CFA7452E4}" sibTransId="{9AE1D238-89EC-44E9-8187-C10E9697AFD3}"/>
    <dgm:cxn modelId="{C38FDF4B-0A59-4684-B5AC-DBAE28B94FEF}" type="presOf" srcId="{C9589503-A990-4967-A197-8E1DACCAAE23}" destId="{32D92262-9BCD-4FD3-B3BD-7F6C87AF13C7}" srcOrd="1" destOrd="0" presId="urn:microsoft.com/office/officeart/2005/8/layout/cycle4"/>
    <dgm:cxn modelId="{AA53BD4C-2FFA-4AD1-A09A-9B7FBD05D015}" type="presOf" srcId="{17A3BCCB-49CE-4A65-AF52-50356710FE39}" destId="{5A95C60A-A8CE-4318-8E4A-7AAAF29AEBB9}" srcOrd="1" destOrd="0" presId="urn:microsoft.com/office/officeart/2005/8/layout/cycle4"/>
    <dgm:cxn modelId="{D8A5D16C-ED4E-4F4E-BC61-0C1E56A10718}" type="presOf" srcId="{EBC8C2FA-283C-4D77-9BC3-E3F3E2968BC9}" destId="{D149D5EC-B4AB-44BD-B16A-217D53E30DF1}" srcOrd="0" destOrd="1" presId="urn:microsoft.com/office/officeart/2005/8/layout/cycle4"/>
    <dgm:cxn modelId="{31EBB771-EF49-448B-B189-B0AFFADA472A}" type="presOf" srcId="{643F0E3E-ACAA-4993-9725-5D25851B2907}" destId="{BEFB9A27-A543-4A33-B142-CC05EB4ACEF9}" srcOrd="0" destOrd="0" presId="urn:microsoft.com/office/officeart/2005/8/layout/cycle4"/>
    <dgm:cxn modelId="{35456C73-A920-4647-BEE1-3293B4F6F090}" srcId="{BF15350C-EEA7-49A1-99A7-1B5D3B085070}" destId="{C9589503-A990-4967-A197-8E1DACCAAE23}" srcOrd="0" destOrd="0" parTransId="{3A934BDB-E917-4DBF-B52A-CFD8BE265982}" sibTransId="{BAE1E5ED-D1D8-4805-AFA1-CA69D22F406A}"/>
    <dgm:cxn modelId="{D6C2A355-7D2D-40A7-91B2-446D55278FDD}" type="presOf" srcId="{C9589503-A990-4967-A197-8E1DACCAAE23}" destId="{D149D5EC-B4AB-44BD-B16A-217D53E30DF1}" srcOrd="0" destOrd="0" presId="urn:microsoft.com/office/officeart/2005/8/layout/cycle4"/>
    <dgm:cxn modelId="{75D11379-615F-4C36-B27F-2A7D53A56362}" type="presOf" srcId="{53CB6344-188A-4AAD-847E-6657BEFC0499}" destId="{467DABC0-25E2-4D45-9E24-BF27472D9679}" srcOrd="1" destOrd="0" presId="urn:microsoft.com/office/officeart/2005/8/layout/cycle4"/>
    <dgm:cxn modelId="{B4F14F7D-0200-44A3-A65C-0CCE9D482BD9}" type="presOf" srcId="{53CB6344-188A-4AAD-847E-6657BEFC0499}" destId="{E62FA402-CC8F-4878-9F24-8D553AF56673}" srcOrd="0" destOrd="0" presId="urn:microsoft.com/office/officeart/2005/8/layout/cycle4"/>
    <dgm:cxn modelId="{B35CD890-E69C-4534-A7A6-B8F198077430}" type="presOf" srcId="{17A3BCCB-49CE-4A65-AF52-50356710FE39}" destId="{C7B5E8DC-76A0-4081-B532-98EF7471092F}" srcOrd="0" destOrd="0" presId="urn:microsoft.com/office/officeart/2005/8/layout/cycle4"/>
    <dgm:cxn modelId="{5CB19A98-5947-4D82-B4E5-4355BDA6956A}" type="presOf" srcId="{643F0E3E-ACAA-4993-9725-5D25851B2907}" destId="{7CCCA2DF-B5FA-45BA-8AE2-9B5821C2DA1F}" srcOrd="1" destOrd="0" presId="urn:microsoft.com/office/officeart/2005/8/layout/cycle4"/>
    <dgm:cxn modelId="{B9FCEBA1-306D-4D1B-A161-AC69D12A6706}" srcId="{88779ECA-5B47-4307-A281-15131D400C9C}" destId="{53CB6344-188A-4AAD-847E-6657BEFC0499}" srcOrd="0" destOrd="0" parTransId="{138DFC1C-65CF-475A-AD19-5D1A3B4A86D2}" sibTransId="{839C0132-5C9C-4344-9307-E73F442AE2B8}"/>
    <dgm:cxn modelId="{9E1E81A5-2A4F-4705-B0E4-952331C30547}" type="presOf" srcId="{EBC8C2FA-283C-4D77-9BC3-E3F3E2968BC9}" destId="{32D92262-9BCD-4FD3-B3BD-7F6C87AF13C7}" srcOrd="1" destOrd="1" presId="urn:microsoft.com/office/officeart/2005/8/layout/cycle4"/>
    <dgm:cxn modelId="{1FD747B8-3CB3-42D5-B256-2534AA3D5A74}" type="presOf" srcId="{88779ECA-5B47-4307-A281-15131D400C9C}" destId="{EC6A26DF-3D87-4EF8-81D6-9A164015027A}" srcOrd="0" destOrd="0" presId="urn:microsoft.com/office/officeart/2005/8/layout/cycle4"/>
    <dgm:cxn modelId="{2A9F71BA-5BA5-4F55-985A-12F494238275}" srcId="{2C3C4729-0A02-4FE1-95B3-57848F3A6FD6}" destId="{88779ECA-5B47-4307-A281-15131D400C9C}" srcOrd="3" destOrd="0" parTransId="{F9FB4271-7930-46B9-97E0-8C785C6BBB4F}" sibTransId="{0DFD3B3A-C726-422E-8794-74425586F80A}"/>
    <dgm:cxn modelId="{212FF8C1-65B2-4AC4-9E06-3E9B4F8B29DD}" srcId="{2C3C4729-0A02-4FE1-95B3-57848F3A6FD6}" destId="{DC145466-24BE-48D7-9B70-3033C073406D}" srcOrd="1" destOrd="0" parTransId="{AFFFD5E2-A7CD-459B-97E4-1436782E1D23}" sibTransId="{866236AC-647B-41D9-870A-7F88178E4F8A}"/>
    <dgm:cxn modelId="{A0808ACA-6139-407F-9571-C45E0F06615A}" type="presOf" srcId="{BF15350C-EEA7-49A1-99A7-1B5D3B085070}" destId="{F50C1135-323B-430B-8603-A31BDEAC2319}" srcOrd="0" destOrd="0" presId="urn:microsoft.com/office/officeart/2005/8/layout/cycle4"/>
    <dgm:cxn modelId="{E44F6ED4-0C3A-4053-B6BD-ACF5F691F59D}" type="presOf" srcId="{CA175EF7-B137-47DF-8CD5-B3137736C1B4}" destId="{E449E471-0F98-4134-8C2A-0F82FA5DA815}" srcOrd="0" destOrd="0" presId="urn:microsoft.com/office/officeart/2005/8/layout/cycle4"/>
    <dgm:cxn modelId="{089969E0-6234-4FC0-8E73-D05B44E77F7E}" srcId="{DC145466-24BE-48D7-9B70-3033C073406D}" destId="{643F0E3E-ACAA-4993-9725-5D25851B2907}" srcOrd="0" destOrd="0" parTransId="{94A67713-91F0-4980-B5E7-CD3FC0901D7A}" sibTransId="{633B37C5-3CA4-4459-AFE6-71B2D704EC8C}"/>
    <dgm:cxn modelId="{3C94E3EF-B1B4-42F0-8309-CADC7AE6834C}" srcId="{2C3C4729-0A02-4FE1-95B3-57848F3A6FD6}" destId="{CA175EF7-B137-47DF-8CD5-B3137736C1B4}" srcOrd="2" destOrd="0" parTransId="{A7910811-40BC-4970-B4E7-04651B82DF69}" sibTransId="{27CDCB1C-8C74-4056-A81D-E0B07033B935}"/>
    <dgm:cxn modelId="{362DB358-5E5A-43CC-9141-DBE0D1EAD893}" type="presParOf" srcId="{EE3A2F3C-FA66-4891-BF79-960897B1A9CA}" destId="{C285A10F-E159-4E27-860E-33A2471946D9}" srcOrd="0" destOrd="0" presId="urn:microsoft.com/office/officeart/2005/8/layout/cycle4"/>
    <dgm:cxn modelId="{E1AB1F5F-C2D4-4360-90FB-F15EC79040CA}" type="presParOf" srcId="{C285A10F-E159-4E27-860E-33A2471946D9}" destId="{B7D42F1B-75AA-45D8-A9C5-B6FCF59833C5}" srcOrd="0" destOrd="0" presId="urn:microsoft.com/office/officeart/2005/8/layout/cycle4"/>
    <dgm:cxn modelId="{7F03A5F6-78EA-45B8-994D-DF8B11A318FF}" type="presParOf" srcId="{B7D42F1B-75AA-45D8-A9C5-B6FCF59833C5}" destId="{D149D5EC-B4AB-44BD-B16A-217D53E30DF1}" srcOrd="0" destOrd="0" presId="urn:microsoft.com/office/officeart/2005/8/layout/cycle4"/>
    <dgm:cxn modelId="{B23731F5-298B-4C9D-848E-A5DF6A43F876}" type="presParOf" srcId="{B7D42F1B-75AA-45D8-A9C5-B6FCF59833C5}" destId="{32D92262-9BCD-4FD3-B3BD-7F6C87AF13C7}" srcOrd="1" destOrd="0" presId="urn:microsoft.com/office/officeart/2005/8/layout/cycle4"/>
    <dgm:cxn modelId="{CA00FF35-647C-4011-A872-AA2414F0AA10}" type="presParOf" srcId="{C285A10F-E159-4E27-860E-33A2471946D9}" destId="{D4B1F234-51F9-4819-863D-2D79577EE88E}" srcOrd="1" destOrd="0" presId="urn:microsoft.com/office/officeart/2005/8/layout/cycle4"/>
    <dgm:cxn modelId="{7B626742-E4F9-4F1D-AE3B-0C962709F3E9}" type="presParOf" srcId="{D4B1F234-51F9-4819-863D-2D79577EE88E}" destId="{BEFB9A27-A543-4A33-B142-CC05EB4ACEF9}" srcOrd="0" destOrd="0" presId="urn:microsoft.com/office/officeart/2005/8/layout/cycle4"/>
    <dgm:cxn modelId="{7C769171-8612-4874-97D4-B5183E2CABFC}" type="presParOf" srcId="{D4B1F234-51F9-4819-863D-2D79577EE88E}" destId="{7CCCA2DF-B5FA-45BA-8AE2-9B5821C2DA1F}" srcOrd="1" destOrd="0" presId="urn:microsoft.com/office/officeart/2005/8/layout/cycle4"/>
    <dgm:cxn modelId="{5C2D03EE-9575-4C9B-90B4-EDA900CACCE0}" type="presParOf" srcId="{C285A10F-E159-4E27-860E-33A2471946D9}" destId="{D887872F-FE60-410C-943E-CEAAC76DA34B}" srcOrd="2" destOrd="0" presId="urn:microsoft.com/office/officeart/2005/8/layout/cycle4"/>
    <dgm:cxn modelId="{706A2737-CA18-4B7E-97A1-AA8B57BEEBC5}" type="presParOf" srcId="{D887872F-FE60-410C-943E-CEAAC76DA34B}" destId="{C7B5E8DC-76A0-4081-B532-98EF7471092F}" srcOrd="0" destOrd="0" presId="urn:microsoft.com/office/officeart/2005/8/layout/cycle4"/>
    <dgm:cxn modelId="{B0259B4B-E0FE-4C1E-879B-B1A2E1021923}" type="presParOf" srcId="{D887872F-FE60-410C-943E-CEAAC76DA34B}" destId="{5A95C60A-A8CE-4318-8E4A-7AAAF29AEBB9}" srcOrd="1" destOrd="0" presId="urn:microsoft.com/office/officeart/2005/8/layout/cycle4"/>
    <dgm:cxn modelId="{29D3B6F4-E9ED-4864-B95B-74F596A5F1F3}" type="presParOf" srcId="{C285A10F-E159-4E27-860E-33A2471946D9}" destId="{C920DA7F-E91B-4B79-A9A8-C62CECCA5C5D}" srcOrd="3" destOrd="0" presId="urn:microsoft.com/office/officeart/2005/8/layout/cycle4"/>
    <dgm:cxn modelId="{FF42A7D7-DF0B-4550-849B-28AD99260A51}" type="presParOf" srcId="{C920DA7F-E91B-4B79-A9A8-C62CECCA5C5D}" destId="{E62FA402-CC8F-4878-9F24-8D553AF56673}" srcOrd="0" destOrd="0" presId="urn:microsoft.com/office/officeart/2005/8/layout/cycle4"/>
    <dgm:cxn modelId="{62B82AA5-1DAD-49C5-87A5-D12EF189119D}" type="presParOf" srcId="{C920DA7F-E91B-4B79-A9A8-C62CECCA5C5D}" destId="{467DABC0-25E2-4D45-9E24-BF27472D9679}" srcOrd="1" destOrd="0" presId="urn:microsoft.com/office/officeart/2005/8/layout/cycle4"/>
    <dgm:cxn modelId="{58207583-212E-409D-ABE8-A9C02FEBFF11}" type="presParOf" srcId="{C285A10F-E159-4E27-860E-33A2471946D9}" destId="{E8D66DD5-1A54-4CB9-AE58-DC6DBAEC7BD9}" srcOrd="4" destOrd="0" presId="urn:microsoft.com/office/officeart/2005/8/layout/cycle4"/>
    <dgm:cxn modelId="{55E33977-2E14-435A-B37C-1FA2B5FDDCAD}" type="presParOf" srcId="{EE3A2F3C-FA66-4891-BF79-960897B1A9CA}" destId="{3E953DA9-8AAF-4F56-9479-3C3A51674BD1}" srcOrd="1" destOrd="0" presId="urn:microsoft.com/office/officeart/2005/8/layout/cycle4"/>
    <dgm:cxn modelId="{D2EE7711-2F0C-4D79-B609-25A47EEF99AB}" type="presParOf" srcId="{3E953DA9-8AAF-4F56-9479-3C3A51674BD1}" destId="{F50C1135-323B-430B-8603-A31BDEAC2319}" srcOrd="0" destOrd="0" presId="urn:microsoft.com/office/officeart/2005/8/layout/cycle4"/>
    <dgm:cxn modelId="{E52CEC66-FBD7-4812-BD97-AF6CDF8602DA}" type="presParOf" srcId="{3E953DA9-8AAF-4F56-9479-3C3A51674BD1}" destId="{9548D33D-30F2-4733-A2D1-78DC26E0B7BA}" srcOrd="1" destOrd="0" presId="urn:microsoft.com/office/officeart/2005/8/layout/cycle4"/>
    <dgm:cxn modelId="{83E8E510-8A5C-43B6-86FA-718350018950}" type="presParOf" srcId="{3E953DA9-8AAF-4F56-9479-3C3A51674BD1}" destId="{E449E471-0F98-4134-8C2A-0F82FA5DA815}" srcOrd="2" destOrd="0" presId="urn:microsoft.com/office/officeart/2005/8/layout/cycle4"/>
    <dgm:cxn modelId="{DBACB533-AA9A-4318-A240-B831E2D818A3}" type="presParOf" srcId="{3E953DA9-8AAF-4F56-9479-3C3A51674BD1}" destId="{EC6A26DF-3D87-4EF8-81D6-9A164015027A}" srcOrd="3" destOrd="0" presId="urn:microsoft.com/office/officeart/2005/8/layout/cycle4"/>
    <dgm:cxn modelId="{7EB30E74-5774-40BB-9405-069229D7892A}" type="presParOf" srcId="{3E953DA9-8AAF-4F56-9479-3C3A51674BD1}" destId="{6CD563A0-E4CA-4AEB-B106-F6B80B1C7A62}" srcOrd="4" destOrd="0" presId="urn:microsoft.com/office/officeart/2005/8/layout/cycle4"/>
    <dgm:cxn modelId="{451E6BBD-E08F-4096-8BB3-7547309B6FEE}" type="presParOf" srcId="{EE3A2F3C-FA66-4891-BF79-960897B1A9CA}" destId="{5E772F5C-688E-4BF2-BECD-7F3618E82BBA}" srcOrd="2" destOrd="0" presId="urn:microsoft.com/office/officeart/2005/8/layout/cycle4"/>
    <dgm:cxn modelId="{270E661F-1B5A-4EB0-A21D-9A5FBBDC97A9}" type="presParOf" srcId="{EE3A2F3C-FA66-4891-BF79-960897B1A9CA}" destId="{1A0CEA25-1340-4C31-8CDB-767CA1486178}"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B5E8DC-76A0-4081-B532-98EF7471092F}">
      <dsp:nvSpPr>
        <dsp:cNvPr id="0" name=""/>
        <dsp:cNvSpPr/>
      </dsp:nvSpPr>
      <dsp:spPr>
        <a:xfrm>
          <a:off x="4948866" y="3028724"/>
          <a:ext cx="2200279" cy="142528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14300" lvl="1" indent="-114300" algn="l" defTabSz="622300">
            <a:lnSpc>
              <a:spcPct val="90000"/>
            </a:lnSpc>
            <a:spcBef>
              <a:spcPct val="0"/>
            </a:spcBef>
            <a:spcAft>
              <a:spcPct val="15000"/>
            </a:spcAft>
            <a:buChar char="•"/>
          </a:pPr>
          <a:r>
            <a:rPr lang="en-US" sz="1400" kern="1200" dirty="0"/>
            <a:t>18 students divided into 2 breakout rooms</a:t>
          </a:r>
        </a:p>
      </dsp:txBody>
      <dsp:txXfrm>
        <a:off x="5640259" y="3416354"/>
        <a:ext cx="1477577" cy="1006343"/>
      </dsp:txXfrm>
    </dsp:sp>
    <dsp:sp modelId="{E62FA402-CC8F-4878-9F24-8D553AF56673}">
      <dsp:nvSpPr>
        <dsp:cNvPr id="0" name=""/>
        <dsp:cNvSpPr/>
      </dsp:nvSpPr>
      <dsp:spPr>
        <a:xfrm>
          <a:off x="1409433" y="3028724"/>
          <a:ext cx="2200279" cy="142528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14300" lvl="1" indent="-114300" algn="l" defTabSz="622300">
            <a:lnSpc>
              <a:spcPct val="90000"/>
            </a:lnSpc>
            <a:spcBef>
              <a:spcPct val="0"/>
            </a:spcBef>
            <a:spcAft>
              <a:spcPct val="15000"/>
            </a:spcAft>
            <a:buChar char="•"/>
          </a:pPr>
          <a:r>
            <a:rPr lang="en-US" sz="1400" kern="1200" dirty="0"/>
            <a:t>18 students divided into 2 breakout rooms</a:t>
          </a:r>
        </a:p>
      </dsp:txBody>
      <dsp:txXfrm>
        <a:off x="1440742" y="3416354"/>
        <a:ext cx="1477577" cy="1006343"/>
      </dsp:txXfrm>
    </dsp:sp>
    <dsp:sp modelId="{BEFB9A27-A543-4A33-B142-CC05EB4ACEF9}">
      <dsp:nvSpPr>
        <dsp:cNvPr id="0" name=""/>
        <dsp:cNvSpPr/>
      </dsp:nvSpPr>
      <dsp:spPr>
        <a:xfrm>
          <a:off x="4956809" y="37634"/>
          <a:ext cx="2285386" cy="13500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14300" lvl="1" indent="-114300" algn="l" defTabSz="622300">
            <a:lnSpc>
              <a:spcPct val="90000"/>
            </a:lnSpc>
            <a:spcBef>
              <a:spcPct val="0"/>
            </a:spcBef>
            <a:spcAft>
              <a:spcPct val="15000"/>
            </a:spcAft>
            <a:buChar char="•"/>
          </a:pPr>
          <a:r>
            <a:rPr lang="en-US" sz="1400" kern="1200" dirty="0"/>
            <a:t>18 students divided into 2 breakout rooms</a:t>
          </a:r>
        </a:p>
      </dsp:txBody>
      <dsp:txXfrm>
        <a:off x="5672080" y="67289"/>
        <a:ext cx="1540460" cy="953199"/>
      </dsp:txXfrm>
    </dsp:sp>
    <dsp:sp modelId="{D149D5EC-B4AB-44BD-B16A-217D53E30DF1}">
      <dsp:nvSpPr>
        <dsp:cNvPr id="0" name=""/>
        <dsp:cNvSpPr/>
      </dsp:nvSpPr>
      <dsp:spPr>
        <a:xfrm>
          <a:off x="1409433" y="0"/>
          <a:ext cx="2200279" cy="142528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kern="1200" dirty="0"/>
            <a:t>15 students divided into 2 breakout rooms</a:t>
          </a:r>
        </a:p>
      </dsp:txBody>
      <dsp:txXfrm>
        <a:off x="1440742" y="31309"/>
        <a:ext cx="1477577" cy="1006343"/>
      </dsp:txXfrm>
    </dsp:sp>
    <dsp:sp modelId="{F50C1135-323B-430B-8603-A31BDEAC2319}">
      <dsp:nvSpPr>
        <dsp:cNvPr id="0" name=""/>
        <dsp:cNvSpPr/>
      </dsp:nvSpPr>
      <dsp:spPr>
        <a:xfrm>
          <a:off x="2352689" y="253878"/>
          <a:ext cx="1928585" cy="1928585"/>
        </a:xfrm>
        <a:prstGeom prst="pieWedge">
          <a:avLst/>
        </a:prstGeom>
        <a:solidFill>
          <a:srgbClr val="FFFF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1 Lead faculty</a:t>
          </a:r>
        </a:p>
        <a:p>
          <a:pPr marL="0" lvl="0" indent="0" algn="ctr" defTabSz="711200">
            <a:lnSpc>
              <a:spcPct val="90000"/>
            </a:lnSpc>
            <a:spcBef>
              <a:spcPct val="0"/>
            </a:spcBef>
            <a:spcAft>
              <a:spcPct val="35000"/>
            </a:spcAft>
            <a:buNone/>
          </a:pPr>
          <a:r>
            <a:rPr lang="en-US" sz="1600" kern="1200" dirty="0"/>
            <a:t>1 Adjunct faculty</a:t>
          </a:r>
        </a:p>
        <a:p>
          <a:pPr marL="0" lvl="0" indent="0" algn="ctr" defTabSz="711200">
            <a:lnSpc>
              <a:spcPct val="90000"/>
            </a:lnSpc>
            <a:spcBef>
              <a:spcPct val="0"/>
            </a:spcBef>
            <a:spcAft>
              <a:spcPct val="35000"/>
            </a:spcAft>
            <a:buNone/>
          </a:pPr>
          <a:r>
            <a:rPr lang="en-US" sz="1600" kern="1200" dirty="0"/>
            <a:t>2 TA’s</a:t>
          </a:r>
        </a:p>
      </dsp:txBody>
      <dsp:txXfrm>
        <a:off x="2917558" y="818747"/>
        <a:ext cx="1363716" cy="1363716"/>
      </dsp:txXfrm>
    </dsp:sp>
    <dsp:sp modelId="{9548D33D-30F2-4733-A2D1-78DC26E0B7BA}">
      <dsp:nvSpPr>
        <dsp:cNvPr id="0" name=""/>
        <dsp:cNvSpPr/>
      </dsp:nvSpPr>
      <dsp:spPr>
        <a:xfrm rot="5400000">
          <a:off x="4370355" y="253878"/>
          <a:ext cx="1928585" cy="1928585"/>
        </a:xfrm>
        <a:prstGeom prst="pieWedge">
          <a:avLst/>
        </a:prstGeom>
        <a:solidFill>
          <a:srgbClr val="92D05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1 Lead faculty</a:t>
          </a:r>
        </a:p>
        <a:p>
          <a:pPr marL="0" lvl="0" indent="0" algn="ctr" defTabSz="711200">
            <a:lnSpc>
              <a:spcPct val="90000"/>
            </a:lnSpc>
            <a:spcBef>
              <a:spcPct val="0"/>
            </a:spcBef>
            <a:spcAft>
              <a:spcPct val="35000"/>
            </a:spcAft>
            <a:buNone/>
          </a:pPr>
          <a:r>
            <a:rPr lang="en-US" sz="1600" kern="1200" dirty="0"/>
            <a:t>1 Adjunct faculty</a:t>
          </a:r>
        </a:p>
        <a:p>
          <a:pPr marL="0" lvl="0" indent="0" algn="ctr" defTabSz="711200">
            <a:lnSpc>
              <a:spcPct val="90000"/>
            </a:lnSpc>
            <a:spcBef>
              <a:spcPct val="0"/>
            </a:spcBef>
            <a:spcAft>
              <a:spcPct val="35000"/>
            </a:spcAft>
            <a:buNone/>
          </a:pPr>
          <a:r>
            <a:rPr lang="en-US" sz="1600" kern="1200" dirty="0"/>
            <a:t>2 TA’s</a:t>
          </a:r>
        </a:p>
      </dsp:txBody>
      <dsp:txXfrm rot="-5400000">
        <a:off x="4370355" y="818747"/>
        <a:ext cx="1363716" cy="1363716"/>
      </dsp:txXfrm>
    </dsp:sp>
    <dsp:sp modelId="{E449E471-0F98-4134-8C2A-0F82FA5DA815}">
      <dsp:nvSpPr>
        <dsp:cNvPr id="0" name=""/>
        <dsp:cNvSpPr/>
      </dsp:nvSpPr>
      <dsp:spPr>
        <a:xfrm rot="10800000">
          <a:off x="4370355" y="2271543"/>
          <a:ext cx="1928585" cy="1928585"/>
        </a:xfrm>
        <a:prstGeom prst="pieWedge">
          <a:avLst/>
        </a:prstGeom>
        <a:solidFill>
          <a:srgbClr val="00B05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1 Lead faculty</a:t>
          </a:r>
        </a:p>
        <a:p>
          <a:pPr marL="0" lvl="0" indent="0" algn="ctr" defTabSz="711200">
            <a:lnSpc>
              <a:spcPct val="90000"/>
            </a:lnSpc>
            <a:spcBef>
              <a:spcPct val="0"/>
            </a:spcBef>
            <a:spcAft>
              <a:spcPct val="35000"/>
            </a:spcAft>
            <a:buNone/>
          </a:pPr>
          <a:r>
            <a:rPr lang="en-US" sz="1600" kern="1200" dirty="0"/>
            <a:t>1 Adjunct faculty</a:t>
          </a:r>
        </a:p>
        <a:p>
          <a:pPr marL="0" lvl="0" indent="0" algn="ctr" defTabSz="711200">
            <a:lnSpc>
              <a:spcPct val="90000"/>
            </a:lnSpc>
            <a:spcBef>
              <a:spcPct val="0"/>
            </a:spcBef>
            <a:spcAft>
              <a:spcPct val="35000"/>
            </a:spcAft>
            <a:buNone/>
          </a:pPr>
          <a:r>
            <a:rPr lang="en-US" sz="1600" kern="1200" dirty="0"/>
            <a:t>2 TA’s</a:t>
          </a:r>
        </a:p>
      </dsp:txBody>
      <dsp:txXfrm rot="10800000">
        <a:off x="4370355" y="2271543"/>
        <a:ext cx="1363716" cy="1363716"/>
      </dsp:txXfrm>
    </dsp:sp>
    <dsp:sp modelId="{EC6A26DF-3D87-4EF8-81D6-9A164015027A}">
      <dsp:nvSpPr>
        <dsp:cNvPr id="0" name=""/>
        <dsp:cNvSpPr/>
      </dsp:nvSpPr>
      <dsp:spPr>
        <a:xfrm rot="16200000">
          <a:off x="2352689" y="2271543"/>
          <a:ext cx="1928585" cy="1928585"/>
        </a:xfrm>
        <a:prstGeom prst="pieWedge">
          <a:avLst/>
        </a:prstGeom>
        <a:solidFill>
          <a:srgbClr val="00B0F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1 Lead faculty</a:t>
          </a:r>
        </a:p>
        <a:p>
          <a:pPr marL="0" lvl="0" indent="0" algn="ctr" defTabSz="711200">
            <a:lnSpc>
              <a:spcPct val="90000"/>
            </a:lnSpc>
            <a:spcBef>
              <a:spcPct val="0"/>
            </a:spcBef>
            <a:spcAft>
              <a:spcPct val="35000"/>
            </a:spcAft>
            <a:buNone/>
          </a:pPr>
          <a:r>
            <a:rPr lang="en-US" sz="1600" kern="1200" dirty="0"/>
            <a:t>1 Adjunct faculty</a:t>
          </a:r>
        </a:p>
        <a:p>
          <a:pPr marL="0" lvl="0" indent="0" algn="ctr" defTabSz="711200">
            <a:lnSpc>
              <a:spcPct val="90000"/>
            </a:lnSpc>
            <a:spcBef>
              <a:spcPct val="0"/>
            </a:spcBef>
            <a:spcAft>
              <a:spcPct val="35000"/>
            </a:spcAft>
            <a:buNone/>
          </a:pPr>
          <a:r>
            <a:rPr lang="en-US" sz="1600" kern="1200" dirty="0"/>
            <a:t>2 TA’s</a:t>
          </a:r>
        </a:p>
      </dsp:txBody>
      <dsp:txXfrm rot="5400000">
        <a:off x="2917558" y="2271543"/>
        <a:ext cx="1363716" cy="1363716"/>
      </dsp:txXfrm>
    </dsp:sp>
    <dsp:sp modelId="{5E772F5C-688E-4BF2-BECD-7F3618E82BBA}">
      <dsp:nvSpPr>
        <dsp:cNvPr id="0" name=""/>
        <dsp:cNvSpPr/>
      </dsp:nvSpPr>
      <dsp:spPr>
        <a:xfrm>
          <a:off x="3992877" y="1826142"/>
          <a:ext cx="665874" cy="579020"/>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0CEA25-1340-4C31-8CDB-767CA1486178}">
      <dsp:nvSpPr>
        <dsp:cNvPr id="0" name=""/>
        <dsp:cNvSpPr/>
      </dsp:nvSpPr>
      <dsp:spPr>
        <a:xfrm rot="10800000">
          <a:off x="3992877" y="2048843"/>
          <a:ext cx="665874" cy="579020"/>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9F049-7C96-4756-8049-E33737AB2A3E}" type="datetimeFigureOut">
              <a:rPr lang="en-US" smtClean="0"/>
              <a:t>1/15/2021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966D1F-BC91-4261-A70A-F0DF7B0CEE82}" type="slidenum">
              <a:rPr lang="en-US" smtClean="0"/>
              <a:t>‹#›</a:t>
            </a:fld>
            <a:endParaRPr lang="en-US"/>
          </a:p>
        </p:txBody>
      </p:sp>
    </p:spTree>
    <p:extLst>
      <p:ext uri="{BB962C8B-B14F-4D97-AF65-F5344CB8AC3E}">
        <p14:creationId xmlns:p14="http://schemas.microsoft.com/office/powerpoint/2010/main" val="3854855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57CF6C94-0CF7-4ED2-A7B5-19D2C4EEF288}" type="slidenum">
              <a:rPr lang="en-US" smtClean="0"/>
              <a:t>6</a:t>
            </a:fld>
            <a:endParaRPr lang="en-US" dirty="0"/>
          </a:p>
        </p:txBody>
      </p:sp>
    </p:spTree>
    <p:extLst>
      <p:ext uri="{BB962C8B-B14F-4D97-AF65-F5344CB8AC3E}">
        <p14:creationId xmlns:p14="http://schemas.microsoft.com/office/powerpoint/2010/main" val="765598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a:t>
            </a:r>
            <a:r>
              <a:rPr lang="en-US" baseline="0" dirty="0"/>
              <a:t> our goal is not to paint the police in a positive light/convince them that all police are good/dupe them or lie to them</a:t>
            </a:r>
          </a:p>
          <a:p>
            <a:endParaRPr lang="en-US" baseline="0" dirty="0"/>
          </a:p>
          <a:p>
            <a:r>
              <a:rPr lang="en-US" baseline="0" dirty="0"/>
              <a:t>ASK: have they ever managed any difficult groups? What did they do? Any advice for others?</a:t>
            </a:r>
            <a:endParaRPr lang="en-US" dirty="0"/>
          </a:p>
        </p:txBody>
      </p:sp>
      <p:sp>
        <p:nvSpPr>
          <p:cNvPr id="4" name="Slide Number Placeholder 3"/>
          <p:cNvSpPr>
            <a:spLocks noGrp="1"/>
          </p:cNvSpPr>
          <p:nvPr>
            <p:ph type="sldNum" sz="quarter" idx="10"/>
          </p:nvPr>
        </p:nvSpPr>
        <p:spPr/>
        <p:txBody>
          <a:bodyPr/>
          <a:lstStyle/>
          <a:p>
            <a:fld id="{B6414F4B-FACD-0D48-A281-4F371742B722}" type="slidenum">
              <a:rPr lang="en-US" smtClean="0"/>
              <a:pPr/>
              <a:t>16</a:t>
            </a:fld>
            <a:endParaRPr lang="en-US"/>
          </a:p>
        </p:txBody>
      </p:sp>
    </p:spTree>
    <p:extLst>
      <p:ext uri="{BB962C8B-B14F-4D97-AF65-F5344CB8AC3E}">
        <p14:creationId xmlns:p14="http://schemas.microsoft.com/office/powerpoint/2010/main" val="314443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a:t>
            </a:r>
            <a:r>
              <a:rPr lang="en-US" baseline="0" dirty="0"/>
              <a:t> our goal is not to paint the police in a positive light/convince them that all police are good/dupe them or lie to them</a:t>
            </a:r>
          </a:p>
          <a:p>
            <a:endParaRPr lang="en-US" baseline="0" dirty="0"/>
          </a:p>
          <a:p>
            <a:r>
              <a:rPr lang="en-US" baseline="0" dirty="0"/>
              <a:t>ASK: have they ever managed any difficult groups? What did they do? Any advice for others?</a:t>
            </a:r>
            <a:endParaRPr lang="en-US" dirty="0"/>
          </a:p>
        </p:txBody>
      </p:sp>
      <p:sp>
        <p:nvSpPr>
          <p:cNvPr id="4" name="Slide Number Placeholder 3"/>
          <p:cNvSpPr>
            <a:spLocks noGrp="1"/>
          </p:cNvSpPr>
          <p:nvPr>
            <p:ph type="sldNum" sz="quarter" idx="10"/>
          </p:nvPr>
        </p:nvSpPr>
        <p:spPr/>
        <p:txBody>
          <a:bodyPr/>
          <a:lstStyle/>
          <a:p>
            <a:fld id="{B6414F4B-FACD-0D48-A281-4F371742B722}" type="slidenum">
              <a:rPr lang="en-US" smtClean="0"/>
              <a:pPr/>
              <a:t>17</a:t>
            </a:fld>
            <a:endParaRPr lang="en-US"/>
          </a:p>
        </p:txBody>
      </p:sp>
    </p:spTree>
    <p:extLst>
      <p:ext uri="{BB962C8B-B14F-4D97-AF65-F5344CB8AC3E}">
        <p14:creationId xmlns:p14="http://schemas.microsoft.com/office/powerpoint/2010/main" val="8426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a:t>
            </a:r>
            <a:r>
              <a:rPr lang="en-US" baseline="0" dirty="0"/>
              <a:t> our goal is not to paint the police in a positive light/convince them that all police are good/dupe them or lie to them</a:t>
            </a:r>
          </a:p>
          <a:p>
            <a:endParaRPr lang="en-US" baseline="0" dirty="0"/>
          </a:p>
          <a:p>
            <a:r>
              <a:rPr lang="en-US" baseline="0" dirty="0"/>
              <a:t>ASK: have they ever managed any difficult groups? What did they do? Any advice for others?</a:t>
            </a:r>
            <a:endParaRPr lang="en-US" dirty="0"/>
          </a:p>
        </p:txBody>
      </p:sp>
      <p:sp>
        <p:nvSpPr>
          <p:cNvPr id="4" name="Slide Number Placeholder 3"/>
          <p:cNvSpPr>
            <a:spLocks noGrp="1"/>
          </p:cNvSpPr>
          <p:nvPr>
            <p:ph type="sldNum" sz="quarter" idx="10"/>
          </p:nvPr>
        </p:nvSpPr>
        <p:spPr/>
        <p:txBody>
          <a:bodyPr/>
          <a:lstStyle/>
          <a:p>
            <a:fld id="{B6414F4B-FACD-0D48-A281-4F371742B722}" type="slidenum">
              <a:rPr lang="en-US" smtClean="0"/>
              <a:pPr/>
              <a:t>18</a:t>
            </a:fld>
            <a:endParaRPr lang="en-US"/>
          </a:p>
        </p:txBody>
      </p:sp>
    </p:spTree>
    <p:extLst>
      <p:ext uri="{BB962C8B-B14F-4D97-AF65-F5344CB8AC3E}">
        <p14:creationId xmlns:p14="http://schemas.microsoft.com/office/powerpoint/2010/main" val="1535833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a:t>
            </a:r>
            <a:r>
              <a:rPr lang="en-US" baseline="0" dirty="0"/>
              <a:t> our goal is not to paint the police in a positive light/convince them that all police are good/dupe them or lie to them</a:t>
            </a:r>
          </a:p>
          <a:p>
            <a:endParaRPr lang="en-US" baseline="0" dirty="0"/>
          </a:p>
          <a:p>
            <a:r>
              <a:rPr lang="en-US" baseline="0" dirty="0"/>
              <a:t>ASK: have they ever managed any difficult groups? What did they do? Any advice for others?</a:t>
            </a:r>
            <a:endParaRPr lang="en-US" dirty="0"/>
          </a:p>
        </p:txBody>
      </p:sp>
      <p:sp>
        <p:nvSpPr>
          <p:cNvPr id="4" name="Slide Number Placeholder 3"/>
          <p:cNvSpPr>
            <a:spLocks noGrp="1"/>
          </p:cNvSpPr>
          <p:nvPr>
            <p:ph type="sldNum" sz="quarter" idx="10"/>
          </p:nvPr>
        </p:nvSpPr>
        <p:spPr/>
        <p:txBody>
          <a:bodyPr/>
          <a:lstStyle/>
          <a:p>
            <a:fld id="{B6414F4B-FACD-0D48-A281-4F371742B722}" type="slidenum">
              <a:rPr lang="en-US" smtClean="0"/>
              <a:pPr/>
              <a:t>19</a:t>
            </a:fld>
            <a:endParaRPr lang="en-US"/>
          </a:p>
        </p:txBody>
      </p:sp>
    </p:spTree>
    <p:extLst>
      <p:ext uri="{BB962C8B-B14F-4D97-AF65-F5344CB8AC3E}">
        <p14:creationId xmlns:p14="http://schemas.microsoft.com/office/powerpoint/2010/main" val="2652880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70A52537-F927-40FF-85CA-C7B2119D146F}" type="datetimeFigureOut">
              <a:rPr lang="en-US" smtClean="0"/>
              <a:t>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C80DD4-EC1B-496C-9E06-78D18B7AD3C1}" type="slidenum">
              <a:rPr lang="en-US" smtClean="0"/>
              <a:t>‹#›</a:t>
            </a:fld>
            <a:endParaRPr lang="en-US"/>
          </a:p>
        </p:txBody>
      </p:sp>
    </p:spTree>
    <p:extLst>
      <p:ext uri="{BB962C8B-B14F-4D97-AF65-F5344CB8AC3E}">
        <p14:creationId xmlns:p14="http://schemas.microsoft.com/office/powerpoint/2010/main" val="244742477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A52537-F927-40FF-85CA-C7B2119D146F}"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80DD4-EC1B-496C-9E06-78D18B7AD3C1}" type="slidenum">
              <a:rPr lang="en-US" smtClean="0"/>
              <a:t>‹#›</a:t>
            </a:fld>
            <a:endParaRPr lang="en-US"/>
          </a:p>
        </p:txBody>
      </p:sp>
    </p:spTree>
    <p:extLst>
      <p:ext uri="{BB962C8B-B14F-4D97-AF65-F5344CB8AC3E}">
        <p14:creationId xmlns:p14="http://schemas.microsoft.com/office/powerpoint/2010/main" val="211639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A52537-F927-40FF-85CA-C7B2119D146F}"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80DD4-EC1B-496C-9E06-78D18B7AD3C1}" type="slidenum">
              <a:rPr lang="en-US" smtClean="0"/>
              <a:t>‹#›</a:t>
            </a:fld>
            <a:endParaRPr lang="en-US"/>
          </a:p>
        </p:txBody>
      </p:sp>
    </p:spTree>
    <p:extLst>
      <p:ext uri="{BB962C8B-B14F-4D97-AF65-F5344CB8AC3E}">
        <p14:creationId xmlns:p14="http://schemas.microsoft.com/office/powerpoint/2010/main" val="3351183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603250" y="539750"/>
            <a:ext cx="10985500" cy="717550"/>
          </a:xfrm>
          <a:prstGeom prst="rect">
            <a:avLst/>
          </a:prstGeom>
        </p:spPr>
        <p:txBody>
          <a:bodyPr/>
          <a:lstStyle/>
          <a:p>
            <a:r>
              <a:t>Agenda Title</a:t>
            </a:r>
          </a:p>
        </p:txBody>
      </p:sp>
      <p:sp>
        <p:nvSpPr>
          <p:cNvPr id="89" name="Body Level One…"/>
          <p:cNvSpPr txBox="1">
            <a:spLocks noGrp="1"/>
          </p:cNvSpPr>
          <p:nvPr>
            <p:ph type="body" sz="quarter" idx="1" hasCustomPrompt="1"/>
          </p:nvPr>
        </p:nvSpPr>
        <p:spPr>
          <a:xfrm>
            <a:off x="603250" y="1186481"/>
            <a:ext cx="10985500" cy="467391"/>
          </a:xfrm>
          <a:prstGeom prst="rect">
            <a:avLst/>
          </a:prstGeom>
        </p:spPr>
        <p:txBody>
          <a:bodyPr lIns="45718" tIns="45718" rIns="45718" bIns="45718" numCol="1" spcCol="38100"/>
          <a:lstStyle>
            <a:lvl1pPr marL="0" indent="0" defTabSz="412750">
              <a:lnSpc>
                <a:spcPct val="100000"/>
              </a:lnSpc>
              <a:spcBef>
                <a:spcPts val="0"/>
              </a:spcBef>
              <a:buSzTx/>
              <a:buNone/>
              <a:defRPr sz="2750" b="1"/>
            </a:lvl1pPr>
            <a:lvl2pPr marL="654050" indent="-349250" defTabSz="412750">
              <a:lnSpc>
                <a:spcPct val="100000"/>
              </a:lnSpc>
              <a:spcBef>
                <a:spcPts val="0"/>
              </a:spcBef>
              <a:defRPr sz="2750" b="1"/>
            </a:lvl2pPr>
            <a:lvl3pPr marL="958850" indent="-349250" defTabSz="412750">
              <a:lnSpc>
                <a:spcPct val="100000"/>
              </a:lnSpc>
              <a:spcBef>
                <a:spcPts val="0"/>
              </a:spcBef>
              <a:defRPr sz="2750" b="1"/>
            </a:lvl3pPr>
            <a:lvl4pPr marL="1263650" indent="-349250" defTabSz="412750">
              <a:lnSpc>
                <a:spcPct val="100000"/>
              </a:lnSpc>
              <a:spcBef>
                <a:spcPts val="0"/>
              </a:spcBef>
              <a:defRPr sz="2750" b="1"/>
            </a:lvl4pPr>
            <a:lvl5pPr marL="1568450" indent="-349250" defTabSz="412750">
              <a:lnSpc>
                <a:spcPct val="100000"/>
              </a:lnSpc>
              <a:spcBef>
                <a:spcPts val="0"/>
              </a:spcBef>
              <a:defRPr sz="2750" b="1"/>
            </a:lvl5pPr>
          </a:lstStyle>
          <a:p>
            <a:r>
              <a:t>Agenda Subtitle</a:t>
            </a:r>
          </a:p>
          <a:p>
            <a:pPr lvl="1"/>
            <a:endParaRPr/>
          </a:p>
          <a:p>
            <a:pPr lvl="2"/>
            <a:endParaRPr/>
          </a:p>
          <a:p>
            <a:pPr lvl="3"/>
            <a:endParaRPr/>
          </a:p>
          <a:p>
            <a:pPr lvl="4"/>
            <a:endParaRPr/>
          </a:p>
        </p:txBody>
      </p:sp>
      <p:sp>
        <p:nvSpPr>
          <p:cNvPr id="90" name="Body Level One…"/>
          <p:cNvSpPr txBox="1">
            <a:spLocks noGrp="1"/>
          </p:cNvSpPr>
          <p:nvPr>
            <p:ph type="body" idx="21" hasCustomPrompt="1"/>
          </p:nvPr>
        </p:nvSpPr>
        <p:spPr>
          <a:xfrm>
            <a:off x="603250" y="2124252"/>
            <a:ext cx="10985500" cy="4128007"/>
          </a:xfrm>
          <a:prstGeom prst="rect">
            <a:avLst/>
          </a:prstGeom>
        </p:spPr>
        <p:txBody>
          <a:bodyPr numCol="1" spcCol="38100"/>
          <a:lstStyle>
            <a:lvl1pPr marL="0" indent="0" defTabSz="412750">
              <a:lnSpc>
                <a:spcPct val="100000"/>
              </a:lnSpc>
              <a:spcBef>
                <a:spcPts val="900"/>
              </a:spcBef>
              <a:buSzTx/>
              <a:buNone/>
              <a:defRPr sz="2750" spc="-50"/>
            </a:lvl1pPr>
          </a:lstStyle>
          <a:p>
            <a:r>
              <a:t>Agenda Topics</a:t>
            </a: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19355861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A52537-F927-40FF-85CA-C7B2119D146F}" type="datetimeFigureOut">
              <a:rPr lang="en-US" smtClean="0"/>
              <a:t>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C80DD4-EC1B-496C-9E06-78D18B7AD3C1}" type="slidenum">
              <a:rPr lang="en-US" smtClean="0"/>
              <a:t>‹#›</a:t>
            </a:fld>
            <a:endParaRPr lang="en-US"/>
          </a:p>
        </p:txBody>
      </p:sp>
    </p:spTree>
    <p:extLst>
      <p:ext uri="{BB962C8B-B14F-4D97-AF65-F5344CB8AC3E}">
        <p14:creationId xmlns:p14="http://schemas.microsoft.com/office/powerpoint/2010/main" val="3633967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70A52537-F927-40FF-85CA-C7B2119D146F}" type="datetimeFigureOut">
              <a:rPr lang="en-US" smtClean="0"/>
              <a:t>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C80DD4-EC1B-496C-9E06-78D18B7AD3C1}" type="slidenum">
              <a:rPr lang="en-US" smtClean="0"/>
              <a:t>‹#›</a:t>
            </a:fld>
            <a:endParaRPr lang="en-US"/>
          </a:p>
        </p:txBody>
      </p:sp>
    </p:spTree>
    <p:extLst>
      <p:ext uri="{BB962C8B-B14F-4D97-AF65-F5344CB8AC3E}">
        <p14:creationId xmlns:p14="http://schemas.microsoft.com/office/powerpoint/2010/main" val="243202440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70A52537-F927-40FF-85CA-C7B2119D146F}" type="datetimeFigureOut">
              <a:rPr lang="en-US" smtClean="0"/>
              <a:t>1/15/2021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86C80DD4-EC1B-496C-9E06-78D18B7AD3C1}" type="slidenum">
              <a:rPr lang="en-US" smtClean="0"/>
              <a:t>‹#›</a:t>
            </a:fld>
            <a:endParaRPr lang="en-US"/>
          </a:p>
        </p:txBody>
      </p:sp>
    </p:spTree>
    <p:extLst>
      <p:ext uri="{BB962C8B-B14F-4D97-AF65-F5344CB8AC3E}">
        <p14:creationId xmlns:p14="http://schemas.microsoft.com/office/powerpoint/2010/main" val="4037278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70A52537-F927-40FF-85CA-C7B2119D146F}" type="datetimeFigureOut">
              <a:rPr lang="en-US" smtClean="0"/>
              <a:t>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C80DD4-EC1B-496C-9E06-78D18B7AD3C1}"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506254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A52537-F927-40FF-85CA-C7B2119D146F}" type="datetimeFigureOut">
              <a:rPr lang="en-US" smtClean="0"/>
              <a:t>1/15/2021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C80DD4-EC1B-496C-9E06-78D18B7AD3C1}" type="slidenum">
              <a:rPr lang="en-US" smtClean="0"/>
              <a:t>‹#›</a:t>
            </a:fld>
            <a:endParaRPr lang="en-US"/>
          </a:p>
        </p:txBody>
      </p:sp>
    </p:spTree>
    <p:extLst>
      <p:ext uri="{BB962C8B-B14F-4D97-AF65-F5344CB8AC3E}">
        <p14:creationId xmlns:p14="http://schemas.microsoft.com/office/powerpoint/2010/main" val="3278688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A52537-F927-40FF-85CA-C7B2119D146F}" type="datetimeFigureOut">
              <a:rPr lang="en-US" smtClean="0"/>
              <a:t>1/15/2021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C80DD4-EC1B-496C-9E06-78D18B7AD3C1}" type="slidenum">
              <a:rPr lang="en-US" smtClean="0"/>
              <a:t>‹#›</a:t>
            </a:fld>
            <a:endParaRPr lang="en-US"/>
          </a:p>
        </p:txBody>
      </p:sp>
    </p:spTree>
    <p:extLst>
      <p:ext uri="{BB962C8B-B14F-4D97-AF65-F5344CB8AC3E}">
        <p14:creationId xmlns:p14="http://schemas.microsoft.com/office/powerpoint/2010/main" val="3529022646"/>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70A52537-F927-40FF-85CA-C7B2119D146F}" type="datetimeFigureOut">
              <a:rPr lang="en-US" smtClean="0"/>
              <a:t>1/15/2021</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86C80DD4-EC1B-496C-9E06-78D18B7AD3C1}" type="slidenum">
              <a:rPr lang="en-US" smtClean="0"/>
              <a:t>‹#›</a:t>
            </a:fld>
            <a:endParaRPr lang="en-US"/>
          </a:p>
        </p:txBody>
      </p:sp>
    </p:spTree>
    <p:extLst>
      <p:ext uri="{BB962C8B-B14F-4D97-AF65-F5344CB8AC3E}">
        <p14:creationId xmlns:p14="http://schemas.microsoft.com/office/powerpoint/2010/main" val="43553983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70A52537-F927-40FF-85CA-C7B2119D146F}" type="datetimeFigureOut">
              <a:rPr lang="en-US" smtClean="0"/>
              <a:t>1/15/2021</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86C80DD4-EC1B-496C-9E06-78D18B7AD3C1}" type="slidenum">
              <a:rPr lang="en-US" smtClean="0"/>
              <a:t>‹#›</a:t>
            </a:fld>
            <a:endParaRPr lang="en-US"/>
          </a:p>
        </p:txBody>
      </p:sp>
    </p:spTree>
    <p:extLst>
      <p:ext uri="{BB962C8B-B14F-4D97-AF65-F5344CB8AC3E}">
        <p14:creationId xmlns:p14="http://schemas.microsoft.com/office/powerpoint/2010/main" val="981721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70A52537-F927-40FF-85CA-C7B2119D146F}" type="datetimeFigureOut">
              <a:rPr lang="en-US" smtClean="0"/>
              <a:t>1/15/2021</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6C80DD4-EC1B-496C-9E06-78D18B7AD3C1}" type="slidenum">
              <a:rPr lang="en-US" smtClean="0"/>
              <a:t>‹#›</a:t>
            </a:fld>
            <a:endParaRPr lang="en-US"/>
          </a:p>
        </p:txBody>
      </p:sp>
    </p:spTree>
    <p:extLst>
      <p:ext uri="{BB962C8B-B14F-4D97-AF65-F5344CB8AC3E}">
        <p14:creationId xmlns:p14="http://schemas.microsoft.com/office/powerpoint/2010/main" val="1629989907"/>
      </p:ext>
    </p:extLst>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 id="2147483938" r:id="rId7"/>
    <p:sldLayoutId id="2147483939" r:id="rId8"/>
    <p:sldLayoutId id="2147483940" r:id="rId9"/>
    <p:sldLayoutId id="2147483941" r:id="rId10"/>
    <p:sldLayoutId id="2147483942" r:id="rId11"/>
    <p:sldLayoutId id="2147483943" r:id="rId12"/>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8MBjJq6Si_I?feature=oembed"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s://chicago.suntimes.com/2020/6/19/21296312/evictions-eviction-moratorium-chicago-coronavirus-metropolitan-tenants-organization?tpcc=email-breaking"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Excel_Worksheet.xlsx"/><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16E8075-AD82-4F5D-9BE0-B521E43AB7AA}"/>
              </a:ext>
            </a:extLst>
          </p:cNvPr>
          <p:cNvSpPr>
            <a:spLocks noGrp="1"/>
          </p:cNvSpPr>
          <p:nvPr>
            <p:ph type="ctrTitle"/>
          </p:nvPr>
        </p:nvSpPr>
        <p:spPr/>
        <p:txBody>
          <a:bodyPr/>
          <a:lstStyle/>
          <a:p>
            <a:r>
              <a:rPr lang="en-US" dirty="0"/>
              <a:t>Focus on Teaching and learning workshop</a:t>
            </a:r>
          </a:p>
        </p:txBody>
      </p:sp>
      <p:sp>
        <p:nvSpPr>
          <p:cNvPr id="5" name="Subtitle 4">
            <a:extLst>
              <a:ext uri="{FF2B5EF4-FFF2-40B4-BE49-F238E27FC236}">
                <a16:creationId xmlns:a16="http://schemas.microsoft.com/office/drawing/2014/main" id="{5F0FF900-570E-465F-B2D2-626465A7761A}"/>
              </a:ext>
            </a:extLst>
          </p:cNvPr>
          <p:cNvSpPr>
            <a:spLocks noGrp="1"/>
          </p:cNvSpPr>
          <p:nvPr>
            <p:ph type="subTitle" idx="1"/>
          </p:nvPr>
        </p:nvSpPr>
        <p:spPr/>
        <p:txBody>
          <a:bodyPr>
            <a:normAutofit lnSpcReduction="10000"/>
          </a:bodyPr>
          <a:lstStyle/>
          <a:p>
            <a:r>
              <a:rPr lang="en-US" dirty="0"/>
              <a:t>Facilitating Discussion: The Circle Way </a:t>
            </a:r>
          </a:p>
          <a:p>
            <a:r>
              <a:rPr lang="en-US" dirty="0"/>
              <a:t>Prof. Zelda B. Harris</a:t>
            </a:r>
          </a:p>
          <a:p>
            <a:r>
              <a:rPr lang="en-US" dirty="0"/>
              <a:t>Jan. 14, 2021 </a:t>
            </a:r>
          </a:p>
        </p:txBody>
      </p:sp>
    </p:spTree>
    <p:extLst>
      <p:ext uri="{BB962C8B-B14F-4D97-AF65-F5344CB8AC3E}">
        <p14:creationId xmlns:p14="http://schemas.microsoft.com/office/powerpoint/2010/main" val="2736339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0ECAB-8B1E-4F88-9C6A-3092A6984AC3}"/>
              </a:ext>
            </a:extLst>
          </p:cNvPr>
          <p:cNvSpPr>
            <a:spLocks noGrp="1"/>
          </p:cNvSpPr>
          <p:nvPr>
            <p:ph type="title"/>
          </p:nvPr>
        </p:nvSpPr>
        <p:spPr/>
        <p:txBody>
          <a:bodyPr/>
          <a:lstStyle/>
          <a:p>
            <a:r>
              <a:rPr lang="en-US" dirty="0"/>
              <a:t>The agreements</a:t>
            </a:r>
          </a:p>
        </p:txBody>
      </p:sp>
      <p:sp>
        <p:nvSpPr>
          <p:cNvPr id="3" name="Content Placeholder 2">
            <a:extLst>
              <a:ext uri="{FF2B5EF4-FFF2-40B4-BE49-F238E27FC236}">
                <a16:creationId xmlns:a16="http://schemas.microsoft.com/office/drawing/2014/main" id="{220B3CDE-011D-4C3D-83C9-D456F38333EA}"/>
              </a:ext>
            </a:extLst>
          </p:cNvPr>
          <p:cNvSpPr>
            <a:spLocks noGrp="1"/>
          </p:cNvSpPr>
          <p:nvPr>
            <p:ph idx="1"/>
          </p:nvPr>
        </p:nvSpPr>
        <p:spPr/>
        <p:txBody>
          <a:bodyPr/>
          <a:lstStyle/>
          <a:p>
            <a:pPr lvl="1">
              <a:spcBef>
                <a:spcPts val="0"/>
              </a:spcBef>
            </a:pPr>
            <a:r>
              <a:rPr lang="en-US" sz="2000" dirty="0">
                <a:effectLst/>
                <a:latin typeface="Times New Roman" panose="02020603050405020304" pitchFamily="18" charset="0"/>
                <a:ea typeface="Times New Roman" panose="02020603050405020304" pitchFamily="18" charset="0"/>
              </a:rPr>
              <a:t>Trust that you will take what you need from this experience</a:t>
            </a:r>
          </a:p>
          <a:p>
            <a:pPr lvl="1">
              <a:spcBef>
                <a:spcPts val="0"/>
              </a:spcBef>
            </a:pPr>
            <a:r>
              <a:rPr lang="en-US" sz="2000" dirty="0">
                <a:effectLst/>
                <a:latin typeface="Times New Roman" panose="02020603050405020304" pitchFamily="18" charset="0"/>
                <a:ea typeface="Times New Roman" panose="02020603050405020304" pitchFamily="18" charset="0"/>
              </a:rPr>
              <a:t>Norms for online meetings:</a:t>
            </a:r>
          </a:p>
          <a:p>
            <a:pPr marL="1600200" marR="0" lvl="3" indent="-228600" fontAlgn="base">
              <a:spcBef>
                <a:spcPts val="0"/>
              </a:spcBef>
              <a:spcAft>
                <a:spcPts val="0"/>
              </a:spcAft>
              <a:buFont typeface="+mj-lt"/>
              <a:buAutoNum type="romanLcPeriod"/>
            </a:pPr>
            <a:r>
              <a:rPr lang="en-US" sz="2000" dirty="0">
                <a:effectLst/>
                <a:latin typeface="Times New Roman" panose="02020603050405020304" pitchFamily="18" charset="0"/>
                <a:ea typeface="Times New Roman" panose="02020603050405020304" pitchFamily="18" charset="0"/>
              </a:rPr>
              <a:t>Mute audio when not speaking</a:t>
            </a:r>
          </a:p>
          <a:p>
            <a:pPr marL="1600200" marR="0" lvl="3" indent="-228600" fontAlgn="base">
              <a:spcBef>
                <a:spcPts val="0"/>
              </a:spcBef>
              <a:spcAft>
                <a:spcPts val="0"/>
              </a:spcAft>
              <a:buFont typeface="+mj-lt"/>
              <a:buAutoNum type="romanLcPeriod"/>
            </a:pPr>
            <a:r>
              <a:rPr lang="en-US" sz="2000" dirty="0">
                <a:effectLst/>
                <a:latin typeface="Times New Roman" panose="02020603050405020304" pitchFamily="18" charset="0"/>
                <a:ea typeface="Times New Roman" panose="02020603050405020304" pitchFamily="18" charset="0"/>
              </a:rPr>
              <a:t>Turn on video when possible; turn off your video if you need to leave the room</a:t>
            </a:r>
          </a:p>
          <a:p>
            <a:pPr marL="1600200" marR="0" lvl="3" indent="-228600" fontAlgn="base">
              <a:spcBef>
                <a:spcPts val="0"/>
              </a:spcBef>
              <a:spcAft>
                <a:spcPts val="0"/>
              </a:spcAft>
              <a:buFont typeface="+mj-lt"/>
              <a:buAutoNum type="romanLcPeriod"/>
            </a:pPr>
            <a:r>
              <a:rPr lang="en-US" sz="2000" dirty="0">
                <a:effectLst/>
                <a:latin typeface="Times New Roman" panose="02020603050405020304" pitchFamily="18" charset="0"/>
                <a:ea typeface="Times New Roman" panose="02020603050405020304" pitchFamily="18" charset="0"/>
              </a:rPr>
              <a:t>Use o</a:t>
            </a:r>
            <a:r>
              <a:rPr lang="en-US" sz="2000" dirty="0">
                <a:latin typeface="Times New Roman" panose="02020603050405020304" pitchFamily="18" charset="0"/>
                <a:ea typeface="Times New Roman" panose="02020603050405020304" pitchFamily="18" charset="0"/>
              </a:rPr>
              <a:t>f other functions: Chat? Screen share?</a:t>
            </a:r>
            <a:endParaRPr lang="en-US" dirty="0"/>
          </a:p>
        </p:txBody>
      </p:sp>
    </p:spTree>
    <p:extLst>
      <p:ext uri="{BB962C8B-B14F-4D97-AF65-F5344CB8AC3E}">
        <p14:creationId xmlns:p14="http://schemas.microsoft.com/office/powerpoint/2010/main" val="457846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873D7-FE1E-4671-ACF0-E62C3B976091}"/>
              </a:ext>
            </a:extLst>
          </p:cNvPr>
          <p:cNvSpPr>
            <a:spLocks noGrp="1"/>
          </p:cNvSpPr>
          <p:nvPr>
            <p:ph type="title"/>
          </p:nvPr>
        </p:nvSpPr>
        <p:spPr/>
        <p:txBody>
          <a:bodyPr/>
          <a:lstStyle/>
          <a:p>
            <a:r>
              <a:rPr lang="en-US" dirty="0"/>
              <a:t>A word from the experts</a:t>
            </a:r>
          </a:p>
        </p:txBody>
      </p:sp>
      <p:pic>
        <p:nvPicPr>
          <p:cNvPr id="4" name="Online Media 3" title="The Circle Way: Reflecting on Race Equity Work">
            <a:hlinkClick r:id="" action="ppaction://media"/>
            <a:extLst>
              <a:ext uri="{FF2B5EF4-FFF2-40B4-BE49-F238E27FC236}">
                <a16:creationId xmlns:a16="http://schemas.microsoft.com/office/drawing/2014/main" id="{0E7B5857-3415-4E63-AEEE-C827074EAA72}"/>
              </a:ext>
            </a:extLst>
          </p:cNvPr>
          <p:cNvPicPr>
            <a:picLocks noGrp="1" noRot="1" noChangeAspect="1"/>
          </p:cNvPicPr>
          <p:nvPr>
            <p:ph idx="1"/>
            <a:videoFile r:link="rId1"/>
          </p:nvPr>
        </p:nvPicPr>
        <p:blipFill>
          <a:blip r:embed="rId3"/>
          <a:stretch>
            <a:fillRect/>
          </a:stretch>
        </p:blipFill>
        <p:spPr>
          <a:xfrm>
            <a:off x="3351213" y="2638425"/>
            <a:ext cx="5489575" cy="3101975"/>
          </a:xfrm>
          <a:prstGeom prst="rect">
            <a:avLst/>
          </a:prstGeom>
        </p:spPr>
      </p:pic>
    </p:spTree>
    <p:extLst>
      <p:ext uri="{BB962C8B-B14F-4D97-AF65-F5344CB8AC3E}">
        <p14:creationId xmlns:p14="http://schemas.microsoft.com/office/powerpoint/2010/main" val="2835177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am lives in a two-bedroom apartment in the North Lawndale neighborhood with their 13-year-old brother and their maternal grandmother…"/>
          <p:cNvSpPr txBox="1">
            <a:spLocks noGrp="1"/>
          </p:cNvSpPr>
          <p:nvPr>
            <p:ph type="body" idx="1"/>
          </p:nvPr>
        </p:nvSpPr>
        <p:spPr>
          <a:xfrm>
            <a:off x="603250" y="1932030"/>
            <a:ext cx="10985500" cy="3478975"/>
          </a:xfrm>
          <a:prstGeom prst="rect">
            <a:avLst/>
          </a:prstGeom>
        </p:spPr>
        <p:txBody>
          <a:bodyPr vert="horz" lIns="25400" tIns="25400" rIns="25400" bIns="25400" numCol="1" spcCol="38100" rtlCol="0">
            <a:normAutofit/>
          </a:bodyPr>
          <a:lstStyle/>
          <a:p>
            <a:pPr marL="349250" indent="-349250">
              <a:spcBef>
                <a:spcPts val="900"/>
              </a:spcBef>
              <a:buSzPct val="123000"/>
              <a:buChar char="•"/>
              <a:defRPr b="0" spc="-99"/>
            </a:pPr>
            <a:r>
              <a:t>Sam lives in a two-bedroom apartment in the North Lawndale neighborhood with their 13-year-old brother and their maternal grandmother </a:t>
            </a:r>
            <a:endParaRPr spc="-28"/>
          </a:p>
          <a:p>
            <a:pPr marL="349250" indent="-349250">
              <a:spcBef>
                <a:spcPts val="900"/>
              </a:spcBef>
              <a:buSzPct val="123000"/>
              <a:buChar char="•"/>
              <a:defRPr b="0" spc="-99"/>
            </a:pPr>
            <a:r>
              <a:t>Sam had a primary job at an accounting firm and a part-time job at a restaurant</a:t>
            </a:r>
            <a:endParaRPr spc="-28"/>
          </a:p>
          <a:p>
            <a:pPr marL="349250" indent="-349250">
              <a:spcBef>
                <a:spcPts val="900"/>
              </a:spcBef>
              <a:buSzPct val="123000"/>
              <a:buChar char="•"/>
              <a:defRPr b="0" spc="-99"/>
            </a:pPr>
            <a:r>
              <a:t>Sam was furloughed from the primary job and lost the part-time job due to the COVID-19 pandemic</a:t>
            </a:r>
          </a:p>
        </p:txBody>
      </p:sp>
      <p:sp>
        <p:nvSpPr>
          <p:cNvPr id="158" name="The Facts"/>
          <p:cNvSpPr txBox="1"/>
          <p:nvPr/>
        </p:nvSpPr>
        <p:spPr>
          <a:xfrm>
            <a:off x="673168" y="752970"/>
            <a:ext cx="2105385" cy="5899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defRPr sz="7000" b="1"/>
            </a:lvl1pPr>
          </a:lstStyle>
          <a:p>
            <a:r>
              <a:rPr sz="3500"/>
              <a:t>The Facts</a:t>
            </a:r>
          </a:p>
        </p:txBody>
      </p:sp>
    </p:spTree>
    <p:extLst>
      <p:ext uri="{BB962C8B-B14F-4D97-AF65-F5344CB8AC3E}">
        <p14:creationId xmlns:p14="http://schemas.microsoft.com/office/powerpoint/2010/main" val="71034690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am contacts you because an eviction notice from KLM Property Management Company stating that Sam must vacate the premises within 30 days or be locked out of the unit “due to reoccurring non-payment”…"/>
          <p:cNvSpPr txBox="1">
            <a:spLocks noGrp="1"/>
          </p:cNvSpPr>
          <p:nvPr>
            <p:ph type="body" sz="half" idx="1"/>
          </p:nvPr>
        </p:nvSpPr>
        <p:spPr>
          <a:xfrm>
            <a:off x="603250" y="2476315"/>
            <a:ext cx="10985500" cy="3000918"/>
          </a:xfrm>
          <a:prstGeom prst="rect">
            <a:avLst/>
          </a:prstGeom>
        </p:spPr>
        <p:txBody>
          <a:bodyPr vert="horz" lIns="25400" tIns="25400" rIns="25400" bIns="25400" numCol="1" spcCol="38100" rtlCol="0">
            <a:normAutofit/>
          </a:bodyPr>
          <a:lstStyle/>
          <a:p>
            <a:pPr marL="349250" indent="-349250">
              <a:spcBef>
                <a:spcPts val="900"/>
              </a:spcBef>
              <a:buSzPct val="123000"/>
              <a:buChar char="•"/>
              <a:defRPr b="0" spc="-99"/>
            </a:pPr>
            <a:r>
              <a:t>Sam contacts you because an eviction notice from KLM Property Management Company stating that Sam must vacate the premises within 30 days or be locked out of the unit “due to reoccurring non-payment” </a:t>
            </a:r>
            <a:endParaRPr spc="-28"/>
          </a:p>
          <a:p>
            <a:pPr marL="349250" indent="-349250">
              <a:spcBef>
                <a:spcPts val="900"/>
              </a:spcBef>
              <a:buSzPct val="123000"/>
              <a:buChar char="•"/>
              <a:defRPr b="0" spc="-99"/>
            </a:pPr>
            <a:r>
              <a:t>Sam also read this article “</a:t>
            </a:r>
            <a:r>
              <a:rPr u="sng">
                <a:solidFill>
                  <a:srgbClr val="0000FF"/>
                </a:solidFill>
                <a:uFill>
                  <a:solidFill>
                    <a:srgbClr val="0000FF"/>
                  </a:solidFill>
                </a:uFill>
                <a:hlinkClick r:id="rId2"/>
              </a:rPr>
              <a:t>Despite coronavirus eviction ban, some Chicago landlords are locking out tenants</a:t>
            </a:r>
            <a:r>
              <a:t>”</a:t>
            </a:r>
          </a:p>
        </p:txBody>
      </p:sp>
      <p:sp>
        <p:nvSpPr>
          <p:cNvPr id="161" name="The Issue"/>
          <p:cNvSpPr txBox="1"/>
          <p:nvPr/>
        </p:nvSpPr>
        <p:spPr>
          <a:xfrm>
            <a:off x="673168" y="752970"/>
            <a:ext cx="2045432" cy="5899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defRPr sz="7000" b="1"/>
            </a:lvl1pPr>
          </a:lstStyle>
          <a:p>
            <a:r>
              <a:rPr sz="3500"/>
              <a:t>The Issue</a:t>
            </a:r>
          </a:p>
        </p:txBody>
      </p:sp>
    </p:spTree>
    <p:extLst>
      <p:ext uri="{BB962C8B-B14F-4D97-AF65-F5344CB8AC3E}">
        <p14:creationId xmlns:p14="http://schemas.microsoft.com/office/powerpoint/2010/main" val="3954074263"/>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5B02615-3294-4D2C-B364-C79C9651184B}"/>
              </a:ext>
            </a:extLst>
          </p:cNvPr>
          <p:cNvSpPr>
            <a:spLocks noGrp="1"/>
          </p:cNvSpPr>
          <p:nvPr>
            <p:ph type="title"/>
          </p:nvPr>
        </p:nvSpPr>
        <p:spPr/>
        <p:txBody>
          <a:bodyPr/>
          <a:lstStyle/>
          <a:p>
            <a:r>
              <a:rPr lang="en-US" dirty="0"/>
              <a:t>Content round prompts</a:t>
            </a:r>
          </a:p>
        </p:txBody>
      </p:sp>
      <p:sp>
        <p:nvSpPr>
          <p:cNvPr id="6" name="Content Placeholder 5">
            <a:extLst>
              <a:ext uri="{FF2B5EF4-FFF2-40B4-BE49-F238E27FC236}">
                <a16:creationId xmlns:a16="http://schemas.microsoft.com/office/drawing/2014/main" id="{41625AD0-DCFB-424B-8BB3-555A0440CF09}"/>
              </a:ext>
            </a:extLst>
          </p:cNvPr>
          <p:cNvSpPr>
            <a:spLocks noGrp="1"/>
          </p:cNvSpPr>
          <p:nvPr>
            <p:ph idx="1"/>
          </p:nvPr>
        </p:nvSpPr>
        <p:spPr>
          <a:xfrm>
            <a:off x="2231136" y="2638044"/>
            <a:ext cx="7729728" cy="4022129"/>
          </a:xfrm>
        </p:spPr>
        <p:txBody>
          <a:bodyPr>
            <a:normAutofit/>
          </a:bodyPr>
          <a:lstStyle/>
          <a:p>
            <a:pPr marL="533400" rtl="0" fontAlgn="base">
              <a:spcBef>
                <a:spcPts val="0"/>
              </a:spcBef>
              <a:spcAft>
                <a:spcPts val="0"/>
              </a:spcAft>
              <a:buFont typeface="Arial" panose="020B0604020202020204" pitchFamily="34" charset="0"/>
              <a:buChar char="•"/>
            </a:pPr>
            <a:r>
              <a:rPr lang="en-US" sz="1600" b="0" i="0" u="none" strike="noStrike" dirty="0">
                <a:solidFill>
                  <a:srgbClr val="000000"/>
                </a:solidFill>
                <a:effectLst/>
                <a:latin typeface="Arial" panose="020B0604020202020204" pitchFamily="34" charset="0"/>
              </a:rPr>
              <a:t>How do you go about setting up your meeting with your client?</a:t>
            </a:r>
          </a:p>
          <a:p>
            <a:pPr marL="533400" rtl="0" fontAlgn="base">
              <a:spcBef>
                <a:spcPts val="0"/>
              </a:spcBef>
              <a:spcAft>
                <a:spcPts val="0"/>
              </a:spcAft>
              <a:buFont typeface="Arial" panose="020B0604020202020204" pitchFamily="34" charset="0"/>
              <a:buChar char="•"/>
            </a:pPr>
            <a:r>
              <a:rPr lang="en-US" sz="1600" b="0" i="0" u="none" strike="noStrike" dirty="0">
                <a:solidFill>
                  <a:srgbClr val="000000"/>
                </a:solidFill>
                <a:effectLst/>
                <a:latin typeface="Arial" panose="020B0604020202020204" pitchFamily="34" charset="0"/>
              </a:rPr>
              <a:t>What will you want to address and talk about in the initial meeting?</a:t>
            </a:r>
          </a:p>
          <a:p>
            <a:pPr marL="533400" rtl="0" fontAlgn="base">
              <a:spcBef>
                <a:spcPts val="0"/>
              </a:spcBef>
              <a:spcAft>
                <a:spcPts val="0"/>
              </a:spcAft>
              <a:buFont typeface="Arial" panose="020B0604020202020204" pitchFamily="34" charset="0"/>
              <a:buChar char="•"/>
            </a:pPr>
            <a:r>
              <a:rPr lang="en-US" sz="1600" b="0" i="0" u="none" strike="noStrike" dirty="0">
                <a:solidFill>
                  <a:srgbClr val="000000"/>
                </a:solidFill>
                <a:effectLst/>
                <a:latin typeface="Arial" panose="020B0604020202020204" pitchFamily="34" charset="0"/>
              </a:rPr>
              <a:t>How will we build rapport with your client?</a:t>
            </a:r>
          </a:p>
          <a:p>
            <a:pPr marL="533400" rtl="0" fontAlgn="base">
              <a:spcBef>
                <a:spcPts val="0"/>
              </a:spcBef>
              <a:spcAft>
                <a:spcPts val="0"/>
              </a:spcAft>
              <a:buFont typeface="Arial" panose="020B0604020202020204" pitchFamily="34" charset="0"/>
              <a:buChar char="•"/>
            </a:pPr>
            <a:r>
              <a:rPr lang="en-US" sz="1600" b="0" i="0" u="none" strike="noStrike" dirty="0">
                <a:solidFill>
                  <a:srgbClr val="000000"/>
                </a:solidFill>
                <a:effectLst/>
                <a:latin typeface="Arial" panose="020B0604020202020204" pitchFamily="34" charset="0"/>
              </a:rPr>
              <a:t>What gender identity did you ascribe to Sam?</a:t>
            </a:r>
          </a:p>
          <a:p>
            <a:pPr marL="533400" rtl="0" fontAlgn="base">
              <a:spcBef>
                <a:spcPts val="0"/>
              </a:spcBef>
              <a:spcAft>
                <a:spcPts val="0"/>
              </a:spcAft>
              <a:buFont typeface="Arial" panose="020B0604020202020204" pitchFamily="34" charset="0"/>
              <a:buChar char="•"/>
            </a:pPr>
            <a:r>
              <a:rPr lang="en-US" sz="1600" b="0" i="0" u="none" strike="noStrike" dirty="0">
                <a:solidFill>
                  <a:srgbClr val="000000"/>
                </a:solidFill>
                <a:effectLst/>
                <a:latin typeface="Arial" panose="020B0604020202020204" pitchFamily="34" charset="0"/>
              </a:rPr>
              <a:t>What sexual orientation did you ascribe to Sam?</a:t>
            </a:r>
          </a:p>
          <a:p>
            <a:pPr marL="533400" rtl="0" fontAlgn="base">
              <a:spcBef>
                <a:spcPts val="0"/>
              </a:spcBef>
              <a:spcAft>
                <a:spcPts val="0"/>
              </a:spcAft>
              <a:buFont typeface="Arial" panose="020B0604020202020204" pitchFamily="34" charset="0"/>
              <a:buChar char="•"/>
            </a:pPr>
            <a:r>
              <a:rPr lang="en-US" sz="1600" b="0" i="0" u="none" strike="noStrike" dirty="0">
                <a:solidFill>
                  <a:srgbClr val="000000"/>
                </a:solidFill>
                <a:effectLst/>
                <a:latin typeface="Arial" panose="020B0604020202020204" pitchFamily="34" charset="0"/>
              </a:rPr>
              <a:t>What race or ethnicity did you ascribe to Sam?</a:t>
            </a:r>
          </a:p>
          <a:p>
            <a:pPr marL="533400" rtl="0" fontAlgn="base">
              <a:spcBef>
                <a:spcPts val="0"/>
              </a:spcBef>
              <a:spcAft>
                <a:spcPts val="0"/>
              </a:spcAft>
              <a:buFont typeface="Arial" panose="020B0604020202020204" pitchFamily="34" charset="0"/>
              <a:buChar char="•"/>
            </a:pPr>
            <a:r>
              <a:rPr lang="en-US" sz="1600" b="0" i="0" u="none" strike="noStrike" dirty="0">
                <a:solidFill>
                  <a:srgbClr val="000000"/>
                </a:solidFill>
                <a:effectLst/>
                <a:latin typeface="Arial" panose="020B0604020202020204" pitchFamily="34" charset="0"/>
              </a:rPr>
              <a:t>What, if anything, did you think about Sam’s family situation?</a:t>
            </a:r>
          </a:p>
          <a:p>
            <a:pPr marL="533400" rtl="0" fontAlgn="base">
              <a:spcBef>
                <a:spcPts val="0"/>
              </a:spcBef>
              <a:spcAft>
                <a:spcPts val="0"/>
              </a:spcAft>
              <a:buFont typeface="Arial" panose="020B0604020202020204" pitchFamily="34" charset="0"/>
              <a:buChar char="•"/>
            </a:pPr>
            <a:r>
              <a:rPr lang="en-US" sz="1600" b="0" i="0" u="none" strike="noStrike" dirty="0">
                <a:solidFill>
                  <a:srgbClr val="000000"/>
                </a:solidFill>
                <a:effectLst/>
                <a:latin typeface="Arial" panose="020B0604020202020204" pitchFamily="34" charset="0"/>
              </a:rPr>
              <a:t>What if you were told that Sam is</a:t>
            </a:r>
          </a:p>
          <a:p>
            <a:pPr marL="742950" lvl="1" indent="-285750" rtl="0" fontAlgn="base">
              <a:spcBef>
                <a:spcPts val="0"/>
              </a:spcBef>
              <a:spcAft>
                <a:spcPts val="0"/>
              </a:spcAft>
              <a:buFont typeface="Arial" panose="020B0604020202020204" pitchFamily="34" charset="0"/>
              <a:buChar char="•"/>
            </a:pPr>
            <a:r>
              <a:rPr lang="en-US" b="0" i="0" u="none" strike="noStrike" dirty="0">
                <a:solidFill>
                  <a:srgbClr val="000000"/>
                </a:solidFill>
                <a:effectLst/>
                <a:latin typeface="Arial" panose="020B0604020202020204" pitchFamily="34" charset="0"/>
              </a:rPr>
              <a:t>Black</a:t>
            </a:r>
          </a:p>
          <a:p>
            <a:pPr marL="742950" lvl="1" indent="-285750" rtl="0" fontAlgn="base">
              <a:spcBef>
                <a:spcPts val="0"/>
              </a:spcBef>
              <a:spcAft>
                <a:spcPts val="0"/>
              </a:spcAft>
              <a:buFont typeface="Arial" panose="020B0604020202020204" pitchFamily="34" charset="0"/>
              <a:buChar char="•"/>
            </a:pPr>
            <a:r>
              <a:rPr lang="en-US" b="0" i="0" u="none" strike="noStrike" dirty="0">
                <a:solidFill>
                  <a:srgbClr val="000000"/>
                </a:solidFill>
                <a:effectLst/>
                <a:latin typeface="Arial" panose="020B0604020202020204" pitchFamily="34" charset="0"/>
              </a:rPr>
              <a:t>Transgendered </a:t>
            </a:r>
          </a:p>
          <a:p>
            <a:pPr marL="533400" rtl="0" fontAlgn="base">
              <a:spcBef>
                <a:spcPts val="0"/>
              </a:spcBef>
              <a:spcAft>
                <a:spcPts val="0"/>
              </a:spcAft>
              <a:buFont typeface="Arial" panose="020B0604020202020204" pitchFamily="34" charset="0"/>
              <a:buChar char="•"/>
            </a:pPr>
            <a:r>
              <a:rPr lang="en-US" sz="1600" b="0" i="0" u="none" strike="noStrike" dirty="0">
                <a:solidFill>
                  <a:srgbClr val="000000"/>
                </a:solidFill>
                <a:effectLst/>
                <a:latin typeface="Arial" panose="020B0604020202020204" pitchFamily="34" charset="0"/>
              </a:rPr>
              <a:t>Would you change the way to set up your first meeting based on those additional facts?</a:t>
            </a:r>
          </a:p>
          <a:p>
            <a:pPr marL="533400" rtl="0" fontAlgn="base">
              <a:spcBef>
                <a:spcPts val="0"/>
              </a:spcBef>
              <a:spcAft>
                <a:spcPts val="0"/>
              </a:spcAft>
              <a:buFont typeface="Arial" panose="020B0604020202020204" pitchFamily="34" charset="0"/>
              <a:buChar char="•"/>
            </a:pPr>
            <a:r>
              <a:rPr lang="en-US" sz="1600" b="0" i="0" u="none" strike="noStrike" dirty="0">
                <a:solidFill>
                  <a:srgbClr val="000000"/>
                </a:solidFill>
                <a:effectLst/>
                <a:latin typeface="Arial" panose="020B0604020202020204" pitchFamily="34" charset="0"/>
              </a:rPr>
              <a:t>Would you change the types of questions and issues you would want to discuss?</a:t>
            </a:r>
          </a:p>
          <a:p>
            <a:endParaRPr lang="en-US" dirty="0"/>
          </a:p>
        </p:txBody>
      </p:sp>
    </p:spTree>
    <p:extLst>
      <p:ext uri="{BB962C8B-B14F-4D97-AF65-F5344CB8AC3E}">
        <p14:creationId xmlns:p14="http://schemas.microsoft.com/office/powerpoint/2010/main" val="3368750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2EC64E6-0CBD-49F7-A5FB-EB6A956D4AE3}"/>
              </a:ext>
            </a:extLst>
          </p:cNvPr>
          <p:cNvSpPr>
            <a:spLocks noGrp="1"/>
          </p:cNvSpPr>
          <p:nvPr>
            <p:ph type="title"/>
          </p:nvPr>
        </p:nvSpPr>
        <p:spPr/>
        <p:txBody>
          <a:bodyPr/>
          <a:lstStyle/>
          <a:p>
            <a:r>
              <a:rPr lang="en-US" dirty="0"/>
              <a:t>Facilitating circle discussions</a:t>
            </a:r>
          </a:p>
        </p:txBody>
      </p:sp>
      <p:sp>
        <p:nvSpPr>
          <p:cNvPr id="6" name="Content Placeholder 5">
            <a:extLst>
              <a:ext uri="{FF2B5EF4-FFF2-40B4-BE49-F238E27FC236}">
                <a16:creationId xmlns:a16="http://schemas.microsoft.com/office/drawing/2014/main" id="{15428C20-933D-4369-846A-B493CD2D58B1}"/>
              </a:ext>
            </a:extLst>
          </p:cNvPr>
          <p:cNvSpPr>
            <a:spLocks noGrp="1"/>
          </p:cNvSpPr>
          <p:nvPr>
            <p:ph idx="1"/>
          </p:nvPr>
        </p:nvSpPr>
        <p:spPr>
          <a:xfrm>
            <a:off x="2231136" y="2638044"/>
            <a:ext cx="7729728" cy="3757994"/>
          </a:xfrm>
        </p:spPr>
        <p:txBody>
          <a:bodyPr>
            <a:normAutofit/>
          </a:bodyPr>
          <a:lstStyle/>
          <a:p>
            <a:r>
              <a:rPr lang="en-US" dirty="0"/>
              <a:t>Opening – large zoom room </a:t>
            </a:r>
          </a:p>
          <a:p>
            <a:r>
              <a:rPr lang="en-US" dirty="0"/>
              <a:t>Check in</a:t>
            </a:r>
          </a:p>
          <a:p>
            <a:pPr lvl="1"/>
            <a:r>
              <a:rPr lang="en-US" dirty="0"/>
              <a:t>Large zoom room</a:t>
            </a:r>
          </a:p>
          <a:p>
            <a:r>
              <a:rPr lang="en-US" dirty="0"/>
              <a:t>Content rounds</a:t>
            </a:r>
          </a:p>
          <a:p>
            <a:pPr lvl="1"/>
            <a:r>
              <a:rPr lang="en-US" dirty="0"/>
              <a:t>Breakout rooms</a:t>
            </a:r>
          </a:p>
          <a:p>
            <a:pPr lvl="1"/>
            <a:r>
              <a:rPr lang="en-US" dirty="0"/>
              <a:t>Micro-circles </a:t>
            </a:r>
          </a:p>
          <a:p>
            <a:r>
              <a:rPr lang="en-US" dirty="0"/>
              <a:t>Reflection </a:t>
            </a:r>
          </a:p>
          <a:p>
            <a:pPr lvl="1"/>
            <a:r>
              <a:rPr lang="en-US" dirty="0"/>
              <a:t>Large zoom room</a:t>
            </a:r>
          </a:p>
          <a:p>
            <a:r>
              <a:rPr lang="en-US" dirty="0"/>
              <a:t>Closing - large zoom room </a:t>
            </a:r>
          </a:p>
        </p:txBody>
      </p:sp>
    </p:spTree>
    <p:extLst>
      <p:ext uri="{BB962C8B-B14F-4D97-AF65-F5344CB8AC3E}">
        <p14:creationId xmlns:p14="http://schemas.microsoft.com/office/powerpoint/2010/main" val="3804355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t>Facilitating Diversity Discussions*</a:t>
            </a:r>
            <a:br>
              <a:rPr lang="en-US" dirty="0"/>
            </a:br>
            <a:r>
              <a:rPr lang="en-US" dirty="0"/>
              <a:t>(</a:t>
            </a:r>
            <a:r>
              <a:rPr lang="en-US" sz="1600" dirty="0"/>
              <a:t>slides prepared by prof. Carla </a:t>
            </a:r>
            <a:r>
              <a:rPr lang="en-US" sz="1600" dirty="0" err="1"/>
              <a:t>kupe</a:t>
            </a:r>
            <a:r>
              <a:rPr lang="en-US" sz="1600" dirty="0"/>
              <a:t>, </a:t>
            </a:r>
            <a:r>
              <a:rPr lang="en-US" sz="1600" dirty="0" err="1"/>
              <a:t>pif</a:t>
            </a:r>
            <a:r>
              <a:rPr lang="en-US" sz="1600" dirty="0"/>
              <a:t> program director)</a:t>
            </a:r>
            <a:endParaRPr lang="en-US" dirty="0"/>
          </a:p>
        </p:txBody>
      </p:sp>
      <p:sp>
        <p:nvSpPr>
          <p:cNvPr id="3" name="Content Placeholder 2"/>
          <p:cNvSpPr>
            <a:spLocks noGrp="1"/>
          </p:cNvSpPr>
          <p:nvPr>
            <p:ph idx="1"/>
          </p:nvPr>
        </p:nvSpPr>
        <p:spPr>
          <a:xfrm>
            <a:off x="1793632" y="2620107"/>
            <a:ext cx="8588620" cy="3635619"/>
          </a:xfrm>
        </p:spPr>
        <p:txBody>
          <a:bodyPr>
            <a:noAutofit/>
          </a:bodyPr>
          <a:lstStyle/>
          <a:p>
            <a:pPr>
              <a:buFont typeface="Wingdings" charset="2"/>
              <a:buChar char="§"/>
            </a:pPr>
            <a:r>
              <a:rPr lang="en-US" dirty="0"/>
              <a:t>Meet everybody where they are at</a:t>
            </a:r>
          </a:p>
          <a:p>
            <a:pPr>
              <a:buFont typeface="Wingdings" charset="2"/>
              <a:buChar char="§"/>
            </a:pPr>
            <a:r>
              <a:rPr lang="en-US" dirty="0"/>
              <a:t>Clarify the goals of each discussion (keep focus on track)</a:t>
            </a:r>
          </a:p>
          <a:p>
            <a:pPr>
              <a:buFont typeface="Wingdings" charset="2"/>
              <a:buChar char="§"/>
            </a:pPr>
            <a:r>
              <a:rPr lang="en-US" dirty="0"/>
              <a:t>Keep naming and asking “how is race playing a role”?/”how does race matter?”</a:t>
            </a:r>
          </a:p>
          <a:p>
            <a:pPr>
              <a:buFont typeface="Wingdings" charset="2"/>
              <a:buChar char="§"/>
            </a:pPr>
            <a:r>
              <a:rPr lang="en-US" dirty="0"/>
              <a:t>Create a setting on non-judgment/safe space </a:t>
            </a:r>
          </a:p>
          <a:p>
            <a:pPr>
              <a:buFont typeface="Wingdings" charset="2"/>
              <a:buChar char="§"/>
            </a:pPr>
            <a:r>
              <a:rPr lang="en-US" dirty="0"/>
              <a:t>Watch for coded language and explore it when it occurs</a:t>
            </a:r>
          </a:p>
          <a:p>
            <a:pPr>
              <a:buFont typeface="Wingdings" charset="2"/>
              <a:buChar char="§"/>
            </a:pPr>
            <a:endParaRPr lang="en-US" dirty="0"/>
          </a:p>
        </p:txBody>
      </p:sp>
    </p:spTree>
    <p:extLst>
      <p:ext uri="{BB962C8B-B14F-4D97-AF65-F5344CB8AC3E}">
        <p14:creationId xmlns:p14="http://schemas.microsoft.com/office/powerpoint/2010/main" val="3808612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0343" y="944881"/>
            <a:ext cx="7729728" cy="1188720"/>
          </a:xfrm>
        </p:spPr>
        <p:txBody>
          <a:bodyPr>
            <a:normAutofit fontScale="90000"/>
          </a:bodyPr>
          <a:lstStyle/>
          <a:p>
            <a:pPr algn="l"/>
            <a:r>
              <a:rPr lang="en-US" dirty="0"/>
              <a:t>Facilitating Diversity Discussions*</a:t>
            </a:r>
            <a:br>
              <a:rPr lang="en-US" dirty="0"/>
            </a:br>
            <a:r>
              <a:rPr lang="en-US" dirty="0"/>
              <a:t>(</a:t>
            </a:r>
            <a:r>
              <a:rPr lang="en-US" sz="1800" dirty="0"/>
              <a:t>slides prepared by prof. Carla </a:t>
            </a:r>
            <a:r>
              <a:rPr lang="en-US" sz="1800" dirty="0" err="1"/>
              <a:t>kupe</a:t>
            </a:r>
            <a:r>
              <a:rPr lang="en-US" sz="1800" dirty="0"/>
              <a:t>, </a:t>
            </a:r>
            <a:r>
              <a:rPr lang="en-US" sz="1800" dirty="0" err="1"/>
              <a:t>pif</a:t>
            </a:r>
            <a:r>
              <a:rPr lang="en-US" sz="1800" dirty="0"/>
              <a:t> program director</a:t>
            </a:r>
            <a:r>
              <a:rPr lang="en-US" sz="2800" dirty="0"/>
              <a:t>)</a:t>
            </a:r>
            <a:endParaRPr lang="en-US" dirty="0"/>
          </a:p>
        </p:txBody>
      </p:sp>
      <p:sp>
        <p:nvSpPr>
          <p:cNvPr id="3" name="Content Placeholder 2"/>
          <p:cNvSpPr>
            <a:spLocks noGrp="1"/>
          </p:cNvSpPr>
          <p:nvPr>
            <p:ph idx="1"/>
          </p:nvPr>
        </p:nvSpPr>
        <p:spPr>
          <a:xfrm>
            <a:off x="1789236" y="2488223"/>
            <a:ext cx="8593016" cy="2875085"/>
          </a:xfrm>
        </p:spPr>
        <p:txBody>
          <a:bodyPr>
            <a:noAutofit/>
          </a:bodyPr>
          <a:lstStyle/>
          <a:p>
            <a:pPr>
              <a:buFont typeface="Wingdings" charset="2"/>
              <a:buChar char="§"/>
            </a:pPr>
            <a:r>
              <a:rPr lang="en-US" dirty="0"/>
              <a:t>Personal anecdotes are tricky </a:t>
            </a:r>
          </a:p>
          <a:p>
            <a:pPr lvl="1">
              <a:buFont typeface="Wingdings" charset="2"/>
              <a:buChar char="§"/>
            </a:pPr>
            <a:r>
              <a:rPr lang="en-US" dirty="0"/>
              <a:t>Mine it for “nuggets” that can be digested by all participants</a:t>
            </a:r>
          </a:p>
          <a:p>
            <a:pPr lvl="1">
              <a:buFont typeface="Wingdings" charset="2"/>
              <a:buChar char="§"/>
            </a:pPr>
            <a:r>
              <a:rPr lang="en-US" dirty="0"/>
              <a:t>Watch your own reactions to the story (especially when generalizations are being stated)</a:t>
            </a:r>
          </a:p>
          <a:p>
            <a:pPr lvl="1">
              <a:buFont typeface="Wingdings" charset="2"/>
              <a:buChar char="§"/>
            </a:pPr>
            <a:r>
              <a:rPr lang="en-US" dirty="0"/>
              <a:t>Is the speaker using/misusing their own experience as authority?</a:t>
            </a:r>
          </a:p>
          <a:p>
            <a:pPr lvl="1">
              <a:buFont typeface="Wingdings" charset="2"/>
              <a:buChar char="§"/>
            </a:pPr>
            <a:r>
              <a:rPr lang="en-US" dirty="0"/>
              <a:t>Remember that the speaker is taking a unique risk </a:t>
            </a:r>
            <a:r>
              <a:rPr lang="mr-IN" dirty="0"/>
              <a:t>–</a:t>
            </a:r>
            <a:r>
              <a:rPr lang="en-US" dirty="0"/>
              <a:t> manage any strong reaction to maintain this as a safe space</a:t>
            </a:r>
          </a:p>
          <a:p>
            <a:pPr lvl="1">
              <a:buFont typeface="Wingdings" charset="2"/>
              <a:buChar char="§"/>
            </a:pPr>
            <a:r>
              <a:rPr lang="en-US" dirty="0"/>
              <a:t>Stay uniform on how personal stories are being “unpacked”</a:t>
            </a:r>
          </a:p>
          <a:p>
            <a:pPr lvl="1">
              <a:buFont typeface="Wingdings" charset="2"/>
              <a:buChar char="§"/>
            </a:pPr>
            <a:endParaRPr lang="en-US" dirty="0"/>
          </a:p>
          <a:p>
            <a:pPr lvl="1">
              <a:buFont typeface="Wingdings" charset="2"/>
              <a:buChar char="§"/>
            </a:pPr>
            <a:endParaRPr lang="en-US" dirty="0"/>
          </a:p>
        </p:txBody>
      </p:sp>
    </p:spTree>
    <p:extLst>
      <p:ext uri="{BB962C8B-B14F-4D97-AF65-F5344CB8AC3E}">
        <p14:creationId xmlns:p14="http://schemas.microsoft.com/office/powerpoint/2010/main" val="879919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5164" y="2585940"/>
            <a:ext cx="8574087" cy="3260945"/>
          </a:xfrm>
        </p:spPr>
        <p:txBody>
          <a:bodyPr>
            <a:noAutofit/>
          </a:bodyPr>
          <a:lstStyle/>
          <a:p>
            <a:pPr>
              <a:buFont typeface="Wingdings" charset="2"/>
              <a:buChar char="§"/>
            </a:pPr>
            <a:r>
              <a:rPr lang="en-US" dirty="0"/>
              <a:t>Rely on your co-facilitators. Utilize each others’ strengths.</a:t>
            </a:r>
          </a:p>
          <a:p>
            <a:pPr>
              <a:buFont typeface="Wingdings" charset="2"/>
              <a:buChar char="§"/>
            </a:pPr>
            <a:r>
              <a:rPr lang="en-US" dirty="0"/>
              <a:t>Take time to address problematic behaviors/attitudes</a:t>
            </a:r>
          </a:p>
          <a:p>
            <a:pPr>
              <a:buFont typeface="Wingdings" charset="2"/>
              <a:buChar char="§"/>
            </a:pPr>
            <a:r>
              <a:rPr lang="en-US" dirty="0"/>
              <a:t>Watch for signs of unease/anxiety and give opportunity to exit </a:t>
            </a:r>
          </a:p>
          <a:p>
            <a:pPr>
              <a:buFont typeface="Wingdings" charset="2"/>
              <a:buChar char="§"/>
            </a:pPr>
            <a:r>
              <a:rPr lang="en-US" dirty="0"/>
              <a:t>If a particular voice continues to dominate/disrupt, use creative ways to diffuse and later report to lead faculty to address it</a:t>
            </a:r>
          </a:p>
          <a:p>
            <a:pPr>
              <a:buFont typeface="Wingdings" charset="2"/>
              <a:buChar char="§"/>
            </a:pPr>
            <a:r>
              <a:rPr lang="en-US" dirty="0"/>
              <a:t>Employ a variety of engagement strategies (scenarios, writing, reading, discussion, etc.)</a:t>
            </a:r>
          </a:p>
          <a:p>
            <a:pPr>
              <a:buFont typeface="Wingdings" charset="2"/>
              <a:buChar char="§"/>
            </a:pPr>
            <a:r>
              <a:rPr lang="en-US" dirty="0"/>
              <a:t>Insert yourself into any heated small groups to manage emotions and reactions</a:t>
            </a:r>
          </a:p>
        </p:txBody>
      </p:sp>
      <p:sp>
        <p:nvSpPr>
          <p:cNvPr id="4" name="Title 3"/>
          <p:cNvSpPr>
            <a:spLocks noGrp="1"/>
          </p:cNvSpPr>
          <p:nvPr>
            <p:ph type="title"/>
          </p:nvPr>
        </p:nvSpPr>
        <p:spPr/>
        <p:txBody>
          <a:bodyPr>
            <a:normAutofit fontScale="90000"/>
          </a:bodyPr>
          <a:lstStyle/>
          <a:p>
            <a:pPr algn="l"/>
            <a:r>
              <a:rPr lang="en-US" dirty="0"/>
              <a:t>Managing Problematic Situations*</a:t>
            </a:r>
            <a:br>
              <a:rPr lang="en-US" dirty="0"/>
            </a:br>
            <a:r>
              <a:rPr lang="en-US" dirty="0"/>
              <a:t>(</a:t>
            </a:r>
            <a:r>
              <a:rPr lang="en-US" sz="1800" dirty="0"/>
              <a:t>slides prepared by prof. Carla </a:t>
            </a:r>
            <a:r>
              <a:rPr lang="en-US" sz="1800" dirty="0" err="1"/>
              <a:t>kupe</a:t>
            </a:r>
            <a:r>
              <a:rPr lang="en-US" sz="1800" dirty="0"/>
              <a:t>, </a:t>
            </a:r>
            <a:r>
              <a:rPr lang="en-US" sz="1800" dirty="0" err="1"/>
              <a:t>pif</a:t>
            </a:r>
            <a:r>
              <a:rPr lang="en-US" sz="1800" dirty="0"/>
              <a:t> program director)</a:t>
            </a:r>
          </a:p>
        </p:txBody>
      </p:sp>
    </p:spTree>
    <p:extLst>
      <p:ext uri="{BB962C8B-B14F-4D97-AF65-F5344CB8AC3E}">
        <p14:creationId xmlns:p14="http://schemas.microsoft.com/office/powerpoint/2010/main" val="2056278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De-Brief &amp; Reporting Back</a:t>
            </a:r>
          </a:p>
        </p:txBody>
      </p:sp>
      <p:sp>
        <p:nvSpPr>
          <p:cNvPr id="3" name="Content Placeholder 2"/>
          <p:cNvSpPr>
            <a:spLocks noGrp="1"/>
          </p:cNvSpPr>
          <p:nvPr>
            <p:ph idx="1"/>
          </p:nvPr>
        </p:nvSpPr>
        <p:spPr>
          <a:xfrm>
            <a:off x="1808164" y="2133601"/>
            <a:ext cx="8574087" cy="2375993"/>
          </a:xfrm>
        </p:spPr>
        <p:txBody>
          <a:bodyPr>
            <a:normAutofit/>
          </a:bodyPr>
          <a:lstStyle/>
          <a:p>
            <a:pPr>
              <a:buFont typeface="Wingdings" charset="2"/>
              <a:buChar char="§"/>
            </a:pPr>
            <a:r>
              <a:rPr lang="en-US" dirty="0"/>
              <a:t>De-brief with each other after each session (i.e. opportunities to improve, shine, and adapt)</a:t>
            </a:r>
          </a:p>
          <a:p>
            <a:pPr>
              <a:buFont typeface="Wingdings" charset="2"/>
              <a:buChar char="§"/>
            </a:pPr>
            <a:r>
              <a:rPr lang="en-US" dirty="0"/>
              <a:t>Report back to us any concerns, issues, and feedback after each session</a:t>
            </a:r>
          </a:p>
        </p:txBody>
      </p:sp>
    </p:spTree>
    <p:extLst>
      <p:ext uri="{BB962C8B-B14F-4D97-AF65-F5344CB8AC3E}">
        <p14:creationId xmlns:p14="http://schemas.microsoft.com/office/powerpoint/2010/main" val="3222279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school of law </a:t>
            </a:r>
            <a:br>
              <a:rPr lang="en-US" dirty="0"/>
            </a:br>
            <a:r>
              <a:rPr lang="en-US" dirty="0"/>
              <a:t>professional identity formation course </a:t>
            </a:r>
          </a:p>
        </p:txBody>
      </p:sp>
      <p:sp>
        <p:nvSpPr>
          <p:cNvPr id="3" name="Content Placeholder 2"/>
          <p:cNvSpPr>
            <a:spLocks noGrp="1"/>
          </p:cNvSpPr>
          <p:nvPr>
            <p:ph idx="1"/>
          </p:nvPr>
        </p:nvSpPr>
        <p:spPr/>
        <p:txBody>
          <a:bodyPr>
            <a:normAutofit/>
          </a:bodyPr>
          <a:lstStyle/>
          <a:p>
            <a:r>
              <a:rPr lang="en-US" sz="2400" dirty="0"/>
              <a:t>PIF Goals:</a:t>
            </a:r>
          </a:p>
          <a:p>
            <a:pPr marL="0" indent="0">
              <a:buNone/>
            </a:pPr>
            <a:r>
              <a:rPr lang="en-US" sz="2400" dirty="0"/>
              <a:t>The education and development of professionals prepared to enter the workplace with the tools needed to successfully engage and manage diverse environments with the ability to think critically about various legal issues, problems and solutions and how they impact people and communities differently based on identity, privilege and oppression. </a:t>
            </a:r>
          </a:p>
          <a:p>
            <a:endParaRPr lang="en-US" dirty="0"/>
          </a:p>
        </p:txBody>
      </p:sp>
    </p:spTree>
    <p:extLst>
      <p:ext uri="{BB962C8B-B14F-4D97-AF65-F5344CB8AC3E}">
        <p14:creationId xmlns:p14="http://schemas.microsoft.com/office/powerpoint/2010/main" val="626150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Materials</a:t>
            </a:r>
          </a:p>
        </p:txBody>
      </p:sp>
      <p:sp>
        <p:nvSpPr>
          <p:cNvPr id="3" name="Content Placeholder 2"/>
          <p:cNvSpPr>
            <a:spLocks noGrp="1"/>
          </p:cNvSpPr>
          <p:nvPr>
            <p:ph idx="1"/>
          </p:nvPr>
        </p:nvSpPr>
        <p:spPr/>
        <p:txBody>
          <a:bodyPr/>
          <a:lstStyle/>
          <a:p>
            <a:r>
              <a:rPr lang="en-US" dirty="0"/>
              <a:t>PIF section breakdown</a:t>
            </a:r>
          </a:p>
          <a:p>
            <a:r>
              <a:rPr lang="en-US" dirty="0"/>
              <a:t>Syllabus/Program schedule</a:t>
            </a:r>
          </a:p>
          <a:p>
            <a:r>
              <a:rPr lang="en-US" dirty="0"/>
              <a:t>Module agendas/Circle guides</a:t>
            </a:r>
          </a:p>
          <a:p>
            <a:r>
              <a:rPr lang="en-US" dirty="0"/>
              <a:t>Texts: The Color of Law (Rothstein)/Biased (Eberhardt)/Race Talk (Wing Sue)</a:t>
            </a:r>
          </a:p>
          <a:p>
            <a:endParaRPr lang="en-US" dirty="0"/>
          </a:p>
        </p:txBody>
      </p:sp>
    </p:spTree>
    <p:extLst>
      <p:ext uri="{BB962C8B-B14F-4D97-AF65-F5344CB8AC3E}">
        <p14:creationId xmlns:p14="http://schemas.microsoft.com/office/powerpoint/2010/main" val="223880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C6375-8CD1-4E81-9F95-14CFEFBA8A7B}"/>
              </a:ext>
            </a:extLst>
          </p:cNvPr>
          <p:cNvSpPr>
            <a:spLocks noGrp="1"/>
          </p:cNvSpPr>
          <p:nvPr>
            <p:ph type="title"/>
          </p:nvPr>
        </p:nvSpPr>
        <p:spPr>
          <a:xfrm>
            <a:off x="2231136" y="250581"/>
            <a:ext cx="7729728" cy="1188720"/>
          </a:xfrm>
        </p:spPr>
        <p:txBody>
          <a:bodyPr/>
          <a:lstStyle/>
          <a:p>
            <a:r>
              <a:rPr lang="en-US" dirty="0" err="1"/>
              <a:t>Pif</a:t>
            </a:r>
            <a:r>
              <a:rPr lang="en-US" dirty="0"/>
              <a:t> section breakdown</a:t>
            </a:r>
          </a:p>
        </p:txBody>
      </p:sp>
      <p:graphicFrame>
        <p:nvGraphicFramePr>
          <p:cNvPr id="6" name="Content Placeholder 5">
            <a:extLst>
              <a:ext uri="{FF2B5EF4-FFF2-40B4-BE49-F238E27FC236}">
                <a16:creationId xmlns:a16="http://schemas.microsoft.com/office/drawing/2014/main" id="{1A9FF48A-E675-4E90-9EE2-AA2BD351CFDA}"/>
              </a:ext>
            </a:extLst>
          </p:cNvPr>
          <p:cNvGraphicFramePr>
            <a:graphicFrameLocks noGrp="1"/>
          </p:cNvGraphicFramePr>
          <p:nvPr>
            <p:ph idx="1"/>
            <p:extLst>
              <p:ext uri="{D42A27DB-BD31-4B8C-83A1-F6EECF244321}">
                <p14:modId xmlns:p14="http://schemas.microsoft.com/office/powerpoint/2010/main" val="1736719178"/>
              </p:ext>
            </p:extLst>
          </p:nvPr>
        </p:nvGraphicFramePr>
        <p:xfrm>
          <a:off x="1960686" y="2153412"/>
          <a:ext cx="8651630" cy="44540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6679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flow</a:t>
            </a:r>
          </a:p>
        </p:txBody>
      </p:sp>
      <p:sp>
        <p:nvSpPr>
          <p:cNvPr id="3" name="Content Placeholder 2"/>
          <p:cNvSpPr>
            <a:spLocks noGrp="1"/>
          </p:cNvSpPr>
          <p:nvPr>
            <p:ph idx="1"/>
          </p:nvPr>
        </p:nvSpPr>
        <p:spPr/>
        <p:txBody>
          <a:bodyPr>
            <a:normAutofit lnSpcReduction="10000"/>
          </a:bodyPr>
          <a:lstStyle/>
          <a:p>
            <a:r>
              <a:rPr lang="en-US" dirty="0"/>
              <a:t>5 week required mini-course (P/F)</a:t>
            </a:r>
          </a:p>
          <a:p>
            <a:r>
              <a:rPr lang="en-US" dirty="0"/>
              <a:t>Each module contains:</a:t>
            </a:r>
          </a:p>
          <a:p>
            <a:pPr lvl="1"/>
            <a:r>
              <a:rPr lang="en-US" sz="2000" dirty="0"/>
              <a:t> Reading assignment</a:t>
            </a:r>
          </a:p>
          <a:p>
            <a:pPr lvl="1"/>
            <a:r>
              <a:rPr lang="en-US" sz="2000" dirty="0"/>
              <a:t>Reflective homework assignment</a:t>
            </a:r>
          </a:p>
          <a:p>
            <a:pPr lvl="1"/>
            <a:r>
              <a:rPr lang="en-US" sz="2000" dirty="0"/>
              <a:t>30 minute content lecture covering goals and objectives of the module delivered asynchronously by Lead Faculty member</a:t>
            </a:r>
          </a:p>
          <a:p>
            <a:pPr lvl="1"/>
            <a:r>
              <a:rPr lang="en-US" sz="2000" dirty="0"/>
              <a:t>Followed by 60 minute workshop using the Circle method</a:t>
            </a:r>
          </a:p>
          <a:p>
            <a:pPr lvl="1"/>
            <a:r>
              <a:rPr lang="en-US" sz="2000" dirty="0"/>
              <a:t>Survey of experience after each module</a:t>
            </a:r>
          </a:p>
          <a:p>
            <a:endParaRPr lang="en-US" dirty="0"/>
          </a:p>
          <a:p>
            <a:endParaRPr lang="en-US" dirty="0"/>
          </a:p>
        </p:txBody>
      </p:sp>
    </p:spTree>
    <p:extLst>
      <p:ext uri="{BB962C8B-B14F-4D97-AF65-F5344CB8AC3E}">
        <p14:creationId xmlns:p14="http://schemas.microsoft.com/office/powerpoint/2010/main" val="637226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F2A46-8C0D-43AC-ADA4-0C98BBC0506F}"/>
              </a:ext>
            </a:extLst>
          </p:cNvPr>
          <p:cNvSpPr>
            <a:spLocks noGrp="1"/>
          </p:cNvSpPr>
          <p:nvPr>
            <p:ph type="title"/>
          </p:nvPr>
        </p:nvSpPr>
        <p:spPr>
          <a:xfrm>
            <a:off x="74307" y="211015"/>
            <a:ext cx="11826849" cy="760585"/>
          </a:xfrm>
        </p:spPr>
        <p:txBody>
          <a:bodyPr>
            <a:normAutofit fontScale="90000"/>
          </a:bodyPr>
          <a:lstStyle/>
          <a:p>
            <a:r>
              <a:rPr lang="en-US" sz="2000" dirty="0"/>
              <a:t>Circle </a:t>
            </a:r>
            <a:r>
              <a:rPr lang="en-US" sz="2000" b="1" u="sng" dirty="0"/>
              <a:t>leadership rotates</a:t>
            </a:r>
            <a:r>
              <a:rPr lang="en-US" sz="2000" b="1" dirty="0"/>
              <a:t> </a:t>
            </a:r>
            <a:r>
              <a:rPr lang="en-US" sz="2000" dirty="0"/>
              <a:t>and includes three </a:t>
            </a:r>
            <a:r>
              <a:rPr lang="en-US" sz="2000" b="1" u="sng" dirty="0"/>
              <a:t>roles</a:t>
            </a:r>
            <a:br>
              <a:rPr lang="en-US" sz="2000" b="1" u="sng" dirty="0"/>
            </a:br>
            <a:r>
              <a:rPr lang="en-US" sz="2000" b="1" u="sng" dirty="0"/>
              <a:t> of host, guardian, and scribe</a:t>
            </a:r>
            <a:r>
              <a:rPr lang="en-US" sz="2000" dirty="0"/>
              <a:t>. *</a:t>
            </a:r>
            <a:r>
              <a:rPr lang="en-US" sz="1200" dirty="0">
                <a:latin typeface="+mn-lt"/>
              </a:rPr>
              <a:t>(slide created by  </a:t>
            </a:r>
            <a:r>
              <a:rPr lang="en-US" sz="1200" dirty="0" err="1">
                <a:latin typeface="+mn-lt"/>
              </a:rPr>
              <a:t>sarah-bess</a:t>
            </a:r>
            <a:r>
              <a:rPr lang="en-US" sz="1200" dirty="0">
                <a:latin typeface="+mn-lt"/>
              </a:rPr>
              <a:t> </a:t>
            </a:r>
            <a:r>
              <a:rPr lang="en-US" sz="1200" dirty="0" err="1">
                <a:latin typeface="+mn-lt"/>
              </a:rPr>
              <a:t>dworin</a:t>
            </a:r>
            <a:r>
              <a:rPr lang="en-US" sz="1200" dirty="0">
                <a:latin typeface="+mn-lt"/>
              </a:rPr>
              <a:t>)</a:t>
            </a:r>
            <a:br>
              <a:rPr lang="en-US" sz="2000" dirty="0"/>
            </a:br>
            <a:r>
              <a:rPr lang="en-US" sz="2000" b="1" dirty="0">
                <a:solidFill>
                  <a:schemeClr val="bg1"/>
                </a:solidFill>
              </a:rPr>
              <a:t>of speaking &amp; listening?  </a:t>
            </a:r>
          </a:p>
        </p:txBody>
      </p:sp>
      <p:sp>
        <p:nvSpPr>
          <p:cNvPr id="4" name="Footer Placeholder 3">
            <a:extLst>
              <a:ext uri="{FF2B5EF4-FFF2-40B4-BE49-F238E27FC236}">
                <a16:creationId xmlns:a16="http://schemas.microsoft.com/office/drawing/2014/main" id="{138DCEA3-9B3D-45BA-8176-165EF6C314CE}"/>
              </a:ext>
            </a:extLst>
          </p:cNvPr>
          <p:cNvSpPr>
            <a:spLocks noGrp="1"/>
          </p:cNvSpPr>
          <p:nvPr>
            <p:ph type="ftr" sz="quarter" idx="11"/>
          </p:nvPr>
        </p:nvSpPr>
        <p:spPr/>
        <p:txBody>
          <a:bodyPr/>
          <a:lstStyle/>
          <a:p>
            <a:r>
              <a:rPr lang="en-US" dirty="0">
                <a:solidFill>
                  <a:schemeClr val="bg1"/>
                </a:solidFill>
              </a:rPr>
              <a:t>www.morningsidecenter.org</a:t>
            </a:r>
          </a:p>
        </p:txBody>
      </p:sp>
      <p:sp>
        <p:nvSpPr>
          <p:cNvPr id="5" name="Slide Number Placeholder 4">
            <a:extLst>
              <a:ext uri="{FF2B5EF4-FFF2-40B4-BE49-F238E27FC236}">
                <a16:creationId xmlns:a16="http://schemas.microsoft.com/office/drawing/2014/main" id="{EE95A71D-9995-4A7E-BCAE-F50CEFF0CE20}"/>
              </a:ext>
            </a:extLst>
          </p:cNvPr>
          <p:cNvSpPr>
            <a:spLocks noGrp="1"/>
          </p:cNvSpPr>
          <p:nvPr>
            <p:ph type="sldNum" sz="quarter" idx="4294967295"/>
          </p:nvPr>
        </p:nvSpPr>
        <p:spPr>
          <a:xfrm>
            <a:off x="8610600" y="6356350"/>
            <a:ext cx="2743200" cy="365125"/>
          </a:xfrm>
          <a:prstGeom prst="rect">
            <a:avLst/>
          </a:prstGeom>
        </p:spPr>
        <p:txBody>
          <a:bodyPr/>
          <a:lstStyle/>
          <a:p>
            <a:fld id="{1C169E44-8DD7-422A-8B6B-21DE97D52E3B}" type="slidenum">
              <a:rPr lang="en-US" smtClean="0"/>
              <a:t>6</a:t>
            </a:fld>
            <a:endParaRPr lang="en-US" dirty="0"/>
          </a:p>
        </p:txBody>
      </p:sp>
      <p:sp>
        <p:nvSpPr>
          <p:cNvPr id="8" name="Donut 7"/>
          <p:cNvSpPr/>
          <p:nvPr/>
        </p:nvSpPr>
        <p:spPr>
          <a:xfrm>
            <a:off x="810879" y="1589671"/>
            <a:ext cx="4904122" cy="4535487"/>
          </a:xfrm>
          <a:prstGeom prst="donut">
            <a:avLst>
              <a:gd name="adj" fmla="val 50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5-Point Star 2"/>
          <p:cNvSpPr/>
          <p:nvPr/>
        </p:nvSpPr>
        <p:spPr>
          <a:xfrm>
            <a:off x="2509838" y="3257550"/>
            <a:ext cx="1528762" cy="118586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Callout 10"/>
          <p:cNvSpPr/>
          <p:nvPr/>
        </p:nvSpPr>
        <p:spPr>
          <a:xfrm rot="1585133">
            <a:off x="4205261" y="1464513"/>
            <a:ext cx="619884" cy="1169700"/>
          </a:xfrm>
          <a:prstGeom prst="rightArrowCallout">
            <a:avLst>
              <a:gd name="adj1" fmla="val 14761"/>
              <a:gd name="adj2" fmla="val 42433"/>
              <a:gd name="adj3" fmla="val 25000"/>
              <a:gd name="adj4" fmla="val 6497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4808109">
            <a:off x="5109994" y="3258296"/>
            <a:ext cx="888358" cy="322273"/>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rot="10313467">
            <a:off x="3281227" y="5777330"/>
            <a:ext cx="888358" cy="322273"/>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rot="15958225">
            <a:off x="524452" y="3771365"/>
            <a:ext cx="888358" cy="322273"/>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p:cNvSpPr/>
          <p:nvPr/>
        </p:nvSpPr>
        <p:spPr>
          <a:xfrm>
            <a:off x="1579403" y="1843088"/>
            <a:ext cx="3367069" cy="3339648"/>
          </a:xfrm>
          <a:prstGeom prst="triangle">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268201" y="1491171"/>
            <a:ext cx="5632955" cy="1200329"/>
          </a:xfrm>
          <a:prstGeom prst="rect">
            <a:avLst/>
          </a:prstGeom>
          <a:solidFill>
            <a:schemeClr val="bg1"/>
          </a:solidFill>
        </p:spPr>
        <p:txBody>
          <a:bodyPr wrap="square" rtlCol="0">
            <a:spAutoFit/>
          </a:bodyPr>
          <a:lstStyle/>
          <a:p>
            <a:r>
              <a:rPr lang="en-US" sz="2400" b="1" dirty="0"/>
              <a:t>The Host</a:t>
            </a:r>
            <a:r>
              <a:rPr lang="en-US" sz="2400" dirty="0"/>
              <a:t> offers the invitation, sets the space, extends welcome, and both participates in and advances group process. </a:t>
            </a:r>
            <a:endParaRPr lang="en-US" sz="2400" b="1" dirty="0"/>
          </a:p>
        </p:txBody>
      </p:sp>
      <p:pic>
        <p:nvPicPr>
          <p:cNvPr id="20" name="Picture 19" descr="C:\Users\sdworin\Desktop\SB\Consulting\Restoring Community Branding and Marketing\Restoring Community Log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035" y="5876925"/>
            <a:ext cx="1624330" cy="869950"/>
          </a:xfrm>
          <a:prstGeom prst="rect">
            <a:avLst/>
          </a:prstGeom>
          <a:noFill/>
          <a:ln>
            <a:noFill/>
          </a:ln>
        </p:spPr>
      </p:pic>
      <p:pic>
        <p:nvPicPr>
          <p:cNvPr id="21" name="Picture 20" descr="Image result for your face her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89778" y="1358479"/>
            <a:ext cx="935628" cy="956649"/>
          </a:xfrm>
          <a:prstGeom prst="rect">
            <a:avLst/>
          </a:prstGeom>
          <a:noFill/>
          <a:ln>
            <a:noFill/>
          </a:ln>
        </p:spPr>
      </p:pic>
      <p:pic>
        <p:nvPicPr>
          <p:cNvPr id="22" name="Picture 21" descr="Image result for your face her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31919" y="4642176"/>
            <a:ext cx="935628" cy="956649"/>
          </a:xfrm>
          <a:prstGeom prst="rect">
            <a:avLst/>
          </a:prstGeom>
          <a:noFill/>
          <a:ln>
            <a:noFill/>
          </a:ln>
        </p:spPr>
      </p:pic>
      <p:pic>
        <p:nvPicPr>
          <p:cNvPr id="23" name="Picture 22" descr="Image result for your face her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1589" y="4630097"/>
            <a:ext cx="935628" cy="956649"/>
          </a:xfrm>
          <a:prstGeom prst="rect">
            <a:avLst/>
          </a:prstGeom>
          <a:noFill/>
          <a:ln>
            <a:noFill/>
          </a:ln>
        </p:spPr>
      </p:pic>
      <p:sp>
        <p:nvSpPr>
          <p:cNvPr id="26" name="TextBox 25"/>
          <p:cNvSpPr txBox="1"/>
          <p:nvPr/>
        </p:nvSpPr>
        <p:spPr>
          <a:xfrm>
            <a:off x="6327025" y="2954214"/>
            <a:ext cx="5333249" cy="1938992"/>
          </a:xfrm>
          <a:prstGeom prst="rect">
            <a:avLst/>
          </a:prstGeom>
          <a:noFill/>
        </p:spPr>
        <p:txBody>
          <a:bodyPr wrap="square" rtlCol="0">
            <a:spAutoFit/>
          </a:bodyPr>
          <a:lstStyle/>
          <a:p>
            <a:r>
              <a:rPr lang="en-US" sz="2400" b="1" dirty="0"/>
              <a:t>The Guardian </a:t>
            </a:r>
            <a:r>
              <a:rPr lang="en-US" sz="2400" dirty="0"/>
              <a:t> collaborates with the host to guide the circle process, tending to the energetics of the circle—both seen and hidden. Uses the bell to welcome, close, and interject pauses when necessary. </a:t>
            </a:r>
            <a:endParaRPr lang="en-US" sz="2400" b="1" dirty="0"/>
          </a:p>
        </p:txBody>
      </p:sp>
      <p:sp>
        <p:nvSpPr>
          <p:cNvPr id="27" name="TextBox 26"/>
          <p:cNvSpPr txBox="1"/>
          <p:nvPr/>
        </p:nvSpPr>
        <p:spPr>
          <a:xfrm>
            <a:off x="6342509" y="5215732"/>
            <a:ext cx="5849491" cy="1569660"/>
          </a:xfrm>
          <a:prstGeom prst="rect">
            <a:avLst/>
          </a:prstGeom>
          <a:solidFill>
            <a:schemeClr val="bg1"/>
          </a:solidFill>
        </p:spPr>
        <p:txBody>
          <a:bodyPr wrap="square" rtlCol="0">
            <a:spAutoFit/>
          </a:bodyPr>
          <a:lstStyle/>
          <a:p>
            <a:r>
              <a:rPr lang="en-US" sz="2400" b="1" dirty="0"/>
              <a:t>The Scribe</a:t>
            </a:r>
            <a:r>
              <a:rPr lang="en-US" sz="2400" dirty="0"/>
              <a:t> harvests key moments, ideas, and decision points to create a meaningful record of the group’s process. The scribe faithfully maintains confidentiality. </a:t>
            </a:r>
          </a:p>
        </p:txBody>
      </p:sp>
    </p:spTree>
    <p:extLst>
      <p:ext uri="{BB962C8B-B14F-4D97-AF65-F5344CB8AC3E}">
        <p14:creationId xmlns:p14="http://schemas.microsoft.com/office/powerpoint/2010/main" val="232173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6" grpId="0"/>
      <p:bldP spid="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0783D-69FB-464A-890A-8B0EC140B152}"/>
              </a:ext>
            </a:extLst>
          </p:cNvPr>
          <p:cNvSpPr>
            <a:spLocks noGrp="1"/>
          </p:cNvSpPr>
          <p:nvPr>
            <p:ph type="title"/>
          </p:nvPr>
        </p:nvSpPr>
        <p:spPr/>
        <p:txBody>
          <a:bodyPr/>
          <a:lstStyle/>
          <a:p>
            <a:r>
              <a:rPr lang="en-US" dirty="0"/>
              <a:t>The circle tools: setting the container of intention</a:t>
            </a:r>
          </a:p>
        </p:txBody>
      </p:sp>
      <p:sp>
        <p:nvSpPr>
          <p:cNvPr id="3" name="Content Placeholder 2">
            <a:extLst>
              <a:ext uri="{FF2B5EF4-FFF2-40B4-BE49-F238E27FC236}">
                <a16:creationId xmlns:a16="http://schemas.microsoft.com/office/drawing/2014/main" id="{8A209530-36E1-468E-9977-FEF50B32478E}"/>
              </a:ext>
            </a:extLst>
          </p:cNvPr>
          <p:cNvSpPr>
            <a:spLocks noGrp="1"/>
          </p:cNvSpPr>
          <p:nvPr>
            <p:ph idx="1"/>
          </p:nvPr>
        </p:nvSpPr>
        <p:spPr/>
        <p:txBody>
          <a:bodyPr/>
          <a:lstStyle/>
          <a:p>
            <a:r>
              <a:rPr lang="en-US" dirty="0"/>
              <a:t>The Centerpiece </a:t>
            </a:r>
          </a:p>
          <a:p>
            <a:r>
              <a:rPr lang="en-US" dirty="0"/>
              <a:t>The Talking piece</a:t>
            </a:r>
          </a:p>
          <a:p>
            <a:r>
              <a:rPr lang="en-US" dirty="0"/>
              <a:t>The Agreements </a:t>
            </a:r>
          </a:p>
          <a:p>
            <a:r>
              <a:rPr lang="en-US" dirty="0"/>
              <a:t>Online circle chart </a:t>
            </a:r>
          </a:p>
          <a:p>
            <a:endParaRPr lang="en-US" dirty="0"/>
          </a:p>
          <a:p>
            <a:pPr marL="0" indent="0">
              <a:buNone/>
            </a:pPr>
            <a:endParaRPr lang="en-US" dirty="0"/>
          </a:p>
        </p:txBody>
      </p:sp>
    </p:spTree>
    <p:extLst>
      <p:ext uri="{BB962C8B-B14F-4D97-AF65-F5344CB8AC3E}">
        <p14:creationId xmlns:p14="http://schemas.microsoft.com/office/powerpoint/2010/main" val="718157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7F3412DE-72A9-4CD6-94A5-E27445F41E21}"/>
              </a:ext>
            </a:extLst>
          </p:cNvPr>
          <p:cNvGraphicFramePr>
            <a:graphicFrameLocks noChangeAspect="1"/>
          </p:cNvGraphicFramePr>
          <p:nvPr>
            <p:extLst>
              <p:ext uri="{D42A27DB-BD31-4B8C-83A1-F6EECF244321}">
                <p14:modId xmlns:p14="http://schemas.microsoft.com/office/powerpoint/2010/main" val="2747765823"/>
              </p:ext>
            </p:extLst>
          </p:nvPr>
        </p:nvGraphicFramePr>
        <p:xfrm>
          <a:off x="39565" y="487973"/>
          <a:ext cx="10915650" cy="6312877"/>
        </p:xfrm>
        <a:graphic>
          <a:graphicData uri="http://schemas.openxmlformats.org/presentationml/2006/ole">
            <mc:AlternateContent xmlns:mc="http://schemas.openxmlformats.org/markup-compatibility/2006">
              <mc:Choice xmlns:v="urn:schemas-microsoft-com:vml" Requires="v">
                <p:oleObj name="Worksheet" r:id="rId2" imgW="15243686" imgH="6446661" progId="Excel.Sheet.12">
                  <p:embed/>
                </p:oleObj>
              </mc:Choice>
              <mc:Fallback>
                <p:oleObj name="Worksheet" r:id="rId2" imgW="15243686" imgH="6446661" progId="Excel.Sheet.12">
                  <p:embed/>
                  <p:pic>
                    <p:nvPicPr>
                      <p:cNvPr id="0" name=""/>
                      <p:cNvPicPr/>
                      <p:nvPr/>
                    </p:nvPicPr>
                    <p:blipFill>
                      <a:blip r:embed="rId3"/>
                      <a:stretch>
                        <a:fillRect/>
                      </a:stretch>
                    </p:blipFill>
                    <p:spPr>
                      <a:xfrm>
                        <a:off x="39565" y="487973"/>
                        <a:ext cx="10915650" cy="6312877"/>
                      </a:xfrm>
                      <a:prstGeom prst="rect">
                        <a:avLst/>
                      </a:prstGeom>
                    </p:spPr>
                  </p:pic>
                </p:oleObj>
              </mc:Fallback>
            </mc:AlternateContent>
          </a:graphicData>
        </a:graphic>
      </p:graphicFrame>
    </p:spTree>
    <p:extLst>
      <p:ext uri="{BB962C8B-B14F-4D97-AF65-F5344CB8AC3E}">
        <p14:creationId xmlns:p14="http://schemas.microsoft.com/office/powerpoint/2010/main" val="1135642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2C77B-A2DD-431D-8747-CEDD6B49C74B}"/>
              </a:ext>
            </a:extLst>
          </p:cNvPr>
          <p:cNvSpPr>
            <a:spLocks noGrp="1"/>
          </p:cNvSpPr>
          <p:nvPr>
            <p:ph type="title"/>
          </p:nvPr>
        </p:nvSpPr>
        <p:spPr/>
        <p:txBody>
          <a:bodyPr/>
          <a:lstStyle/>
          <a:p>
            <a:r>
              <a:rPr lang="en-US" dirty="0"/>
              <a:t>The agreements</a:t>
            </a:r>
          </a:p>
        </p:txBody>
      </p:sp>
      <p:sp>
        <p:nvSpPr>
          <p:cNvPr id="3" name="Content Placeholder 2">
            <a:extLst>
              <a:ext uri="{FF2B5EF4-FFF2-40B4-BE49-F238E27FC236}">
                <a16:creationId xmlns:a16="http://schemas.microsoft.com/office/drawing/2014/main" id="{0B47379A-F01E-43BB-A316-7C0F31A3D946}"/>
              </a:ext>
            </a:extLst>
          </p:cNvPr>
          <p:cNvSpPr>
            <a:spLocks noGrp="1"/>
          </p:cNvSpPr>
          <p:nvPr>
            <p:ph idx="1"/>
          </p:nvPr>
        </p:nvSpPr>
        <p:spPr>
          <a:xfrm>
            <a:off x="2231136" y="2638044"/>
            <a:ext cx="7729728" cy="3894641"/>
          </a:xfrm>
        </p:spPr>
        <p:txBody>
          <a:bodyPr>
            <a:normAutofit/>
          </a:bodyPr>
          <a:lstStyle/>
          <a:p>
            <a:pPr>
              <a:buFont typeface="Wingdings" panose="05000000000000000000" pitchFamily="2" charset="2"/>
              <a:buChar char="q"/>
            </a:pPr>
            <a:r>
              <a:rPr lang="en-US" dirty="0"/>
              <a:t>Offer your authentic presence</a:t>
            </a:r>
          </a:p>
          <a:p>
            <a:pPr marL="0" indent="0">
              <a:buNone/>
            </a:pPr>
            <a:endParaRPr lang="en-US" dirty="0"/>
          </a:p>
          <a:p>
            <a:pPr>
              <a:buFont typeface="Wingdings" panose="05000000000000000000" pitchFamily="2" charset="2"/>
              <a:buChar char="q"/>
            </a:pPr>
            <a:r>
              <a:rPr lang="en-US" dirty="0"/>
              <a:t>Presume good intent; honor and assume impact</a:t>
            </a:r>
          </a:p>
          <a:p>
            <a:pPr marL="0" indent="0">
              <a:buNone/>
            </a:pPr>
            <a:endParaRPr lang="en-US" dirty="0"/>
          </a:p>
          <a:p>
            <a:pPr>
              <a:buFont typeface="Wingdings" panose="05000000000000000000" pitchFamily="2" charset="2"/>
              <a:buChar char="q"/>
            </a:pPr>
            <a:r>
              <a:rPr lang="en-US" dirty="0"/>
              <a:t>Acknowledge multiple truths</a:t>
            </a:r>
          </a:p>
          <a:p>
            <a:pPr marL="0" indent="0">
              <a:buNone/>
            </a:pPr>
            <a:endParaRPr lang="en-US" dirty="0"/>
          </a:p>
          <a:p>
            <a:pPr>
              <a:buFont typeface="Wingdings" panose="05000000000000000000" pitchFamily="2" charset="2"/>
              <a:buChar char="q"/>
            </a:pPr>
            <a:r>
              <a:rPr lang="en-US" dirty="0"/>
              <a:t>Use agreed upon signal to indicate intentional or unintentional harm (“flag on the play”)</a:t>
            </a:r>
          </a:p>
          <a:p>
            <a:pPr>
              <a:buFont typeface="Wingdings" panose="05000000000000000000" pitchFamily="2" charset="2"/>
              <a:buChar char="q"/>
            </a:pPr>
            <a:endParaRPr lang="en-US" dirty="0"/>
          </a:p>
          <a:p>
            <a:pPr>
              <a:buFont typeface="Wingdings" panose="05000000000000000000" pitchFamily="2" charset="2"/>
              <a:buChar char="q"/>
            </a:pPr>
            <a:r>
              <a:rPr lang="en-US" dirty="0"/>
              <a:t>Stories stay, lessons leave</a:t>
            </a:r>
          </a:p>
        </p:txBody>
      </p:sp>
    </p:spTree>
    <p:extLst>
      <p:ext uri="{BB962C8B-B14F-4D97-AF65-F5344CB8AC3E}">
        <p14:creationId xmlns:p14="http://schemas.microsoft.com/office/powerpoint/2010/main" val="4105994027"/>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423</TotalTime>
  <Words>1237</Words>
  <Application>Microsoft Office PowerPoint</Application>
  <PresentationFormat>Widescreen</PresentationFormat>
  <Paragraphs>135</Paragraphs>
  <Slides>19</Slides>
  <Notes>5</Notes>
  <HiddenSlides>0</HiddenSlides>
  <MMClips>1</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Gill Sans MT</vt:lpstr>
      <vt:lpstr>Times New Roman</vt:lpstr>
      <vt:lpstr>Wingdings</vt:lpstr>
      <vt:lpstr>Parcel</vt:lpstr>
      <vt:lpstr>Worksheet</vt:lpstr>
      <vt:lpstr>Focus on Teaching and learning workshop</vt:lpstr>
      <vt:lpstr>The school of law  professional identity formation course </vt:lpstr>
      <vt:lpstr>Materials</vt:lpstr>
      <vt:lpstr>Pif section breakdown</vt:lpstr>
      <vt:lpstr>Course flow</vt:lpstr>
      <vt:lpstr>Circle leadership rotates and includes three roles  of host, guardian, and scribe. *(slide created by  sarah-bess dworin) of speaking &amp; listening?  </vt:lpstr>
      <vt:lpstr>The circle tools: setting the container of intention</vt:lpstr>
      <vt:lpstr>PowerPoint Presentation</vt:lpstr>
      <vt:lpstr>The agreements</vt:lpstr>
      <vt:lpstr>The agreements</vt:lpstr>
      <vt:lpstr>A word from the experts</vt:lpstr>
      <vt:lpstr>PowerPoint Presentation</vt:lpstr>
      <vt:lpstr>PowerPoint Presentation</vt:lpstr>
      <vt:lpstr>Content round prompts</vt:lpstr>
      <vt:lpstr>Facilitating circle discussions</vt:lpstr>
      <vt:lpstr>Facilitating Diversity Discussions* (slides prepared by prof. Carla kupe, pif program director)</vt:lpstr>
      <vt:lpstr>Facilitating Diversity Discussions* (slides prepared by prof. Carla kupe, pif program director)</vt:lpstr>
      <vt:lpstr>Managing Problematic Situations* (slides prepared by prof. Carla kupe, pif program director)</vt:lpstr>
      <vt:lpstr>De-Brief &amp; Reporting Back</vt:lpstr>
    </vt:vector>
  </TitlesOfParts>
  <Company>Loyola University of Chicago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Harris, Zelda</dc:creator>
  <cp:lastModifiedBy>Jessica</cp:lastModifiedBy>
  <cp:revision>26</cp:revision>
  <dcterms:created xsi:type="dcterms:W3CDTF">2019-09-13T20:09:49Z</dcterms:created>
  <dcterms:modified xsi:type="dcterms:W3CDTF">2021-01-15T13:47:56Z</dcterms:modified>
</cp:coreProperties>
</file>